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 id="272" r:id="rId16"/>
    <p:sldId id="270" r:id="rId17"/>
    <p:sldId id="27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1" d="100"/>
          <a:sy n="71" d="100"/>
        </p:scale>
        <p:origin x="618"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FB63AB-F374-4C97-8BA6-E861AABDF4C6}" type="doc">
      <dgm:prSet loTypeId="urn:microsoft.com/office/officeart/2005/8/layout/hierarchy4" loCatId="list" qsTypeId="urn:microsoft.com/office/officeart/2005/8/quickstyle/simple1" qsCatId="simple" csTypeId="urn:microsoft.com/office/officeart/2005/8/colors/accent1_1" csCatId="accent1" phldr="1"/>
      <dgm:spPr/>
      <dgm:t>
        <a:bodyPr/>
        <a:lstStyle/>
        <a:p>
          <a:endParaRPr lang="en-US"/>
        </a:p>
      </dgm:t>
    </dgm:pt>
    <dgm:pt modelId="{4EAC8A90-A349-4EDC-902C-41312F9D167B}">
      <dgm:prSet phldrT="[Text]" custT="1"/>
      <dgm:spPr/>
      <dgm:t>
        <a:bodyPr/>
        <a:lstStyle/>
        <a:p>
          <a:r>
            <a:rPr lang="tr-TR" sz="1800" dirty="0" err="1" smtClean="0"/>
            <a:t>When</a:t>
          </a:r>
          <a:r>
            <a:rPr lang="en-US" sz="1800" dirty="0" smtClean="0"/>
            <a:t> the first degree court </a:t>
          </a:r>
          <a:r>
            <a:rPr lang="en-US" sz="1800" b="1" dirty="0" smtClean="0"/>
            <a:t>cancels</a:t>
          </a:r>
          <a:r>
            <a:rPr lang="en-US" sz="1800" dirty="0" smtClean="0"/>
            <a:t>​ the tax assessments, if the taxpayer pays 20% of the original tax a</a:t>
          </a:r>
          <a:r>
            <a:rPr lang="tr-TR" sz="1800" dirty="0" err="1" smtClean="0"/>
            <a:t>nd</a:t>
          </a:r>
          <a:r>
            <a:rPr lang="en-US" sz="1800" dirty="0" smtClean="0"/>
            <a:t> the amount to be calculated on 20% of the original tax amount based on the PPI monthly rates until May 18, 2018, the remaining 80% of the original tax, delay interests and the entire tax penalty (for penalties not derived from an original tax if  10% of the penalty is paid, the remaining 90%) will be written off.</a:t>
          </a:r>
          <a:endParaRPr lang="en-US" sz="1800" dirty="0"/>
        </a:p>
      </dgm:t>
    </dgm:pt>
    <dgm:pt modelId="{F2045484-62FB-4DCE-AA31-62039E789D41}" type="parTrans" cxnId="{D6946F50-CDC9-4E18-875C-738803805B99}">
      <dgm:prSet/>
      <dgm:spPr/>
      <dgm:t>
        <a:bodyPr/>
        <a:lstStyle/>
        <a:p>
          <a:endParaRPr lang="en-US"/>
        </a:p>
      </dgm:t>
    </dgm:pt>
    <dgm:pt modelId="{8AD991BD-4F63-479C-8006-C5072F9710B3}" type="sibTrans" cxnId="{D6946F50-CDC9-4E18-875C-738803805B99}">
      <dgm:prSet/>
      <dgm:spPr/>
      <dgm:t>
        <a:bodyPr/>
        <a:lstStyle/>
        <a:p>
          <a:endParaRPr lang="en-US"/>
        </a:p>
      </dgm:t>
    </dgm:pt>
    <dgm:pt modelId="{3D7895BF-D0B1-4AD2-BDF3-36E6B7EE8641}">
      <dgm:prSet phldrT="[Text]" custT="1"/>
      <dgm:spPr/>
      <dgm:t>
        <a:bodyPr/>
        <a:lstStyle/>
        <a:p>
          <a:r>
            <a:rPr lang="tr-TR" sz="1800" dirty="0" err="1" smtClean="0"/>
            <a:t>When</a:t>
          </a:r>
          <a:r>
            <a:rPr lang="tr-TR" sz="1800" dirty="0" smtClean="0"/>
            <a:t> </a:t>
          </a:r>
          <a:r>
            <a:rPr lang="en-US" sz="1800" dirty="0" smtClean="0"/>
            <a:t>the first degree court </a:t>
          </a:r>
          <a:r>
            <a:rPr lang="en-US" sz="1800" b="1" dirty="0" smtClean="0"/>
            <a:t>approves</a:t>
          </a:r>
          <a:r>
            <a:rPr lang="en-US" sz="1800" dirty="0" smtClean="0"/>
            <a:t> the tax assessments, if the taxpayer pays 20% of the original tax </a:t>
          </a:r>
          <a:r>
            <a:rPr lang="tr-TR" sz="1800" dirty="0" err="1" smtClean="0"/>
            <a:t>and</a:t>
          </a:r>
          <a:r>
            <a:rPr lang="tr-TR" sz="1800" dirty="0" smtClean="0"/>
            <a:t> </a:t>
          </a:r>
          <a:r>
            <a:rPr lang="en-US" sz="1800" dirty="0" smtClean="0"/>
            <a:t>the amount to be calculated on 20% of the original tax amount based on the PPI monthly rates until May 18, 2018, the remaining 80% of the original tax, delay interests and the entire tax penalty (for penalties  not derived from an original tax if 50% of the penalty is paid, the remaining 50%) will be written off.</a:t>
          </a:r>
          <a:endParaRPr lang="en-US" sz="1800" dirty="0"/>
        </a:p>
      </dgm:t>
    </dgm:pt>
    <dgm:pt modelId="{6CF64B62-B484-421A-BB51-0D34EB123126}" type="parTrans" cxnId="{3ACFDE28-9F19-4830-8145-8B3CE40B7DB5}">
      <dgm:prSet/>
      <dgm:spPr/>
      <dgm:t>
        <a:bodyPr/>
        <a:lstStyle/>
        <a:p>
          <a:endParaRPr lang="en-US"/>
        </a:p>
      </dgm:t>
    </dgm:pt>
    <dgm:pt modelId="{98D855D3-186A-4E8B-B4D3-23BADEF33837}" type="sibTrans" cxnId="{3ACFDE28-9F19-4830-8145-8B3CE40B7DB5}">
      <dgm:prSet/>
      <dgm:spPr/>
      <dgm:t>
        <a:bodyPr/>
        <a:lstStyle/>
        <a:p>
          <a:endParaRPr lang="en-US"/>
        </a:p>
      </dgm:t>
    </dgm:pt>
    <dgm:pt modelId="{85A57163-305B-47A4-A9F8-0B5E18696CCB}">
      <dgm:prSet phldrT="[Text]" custT="1"/>
      <dgm:spPr/>
      <dgm:t>
        <a:bodyPr/>
        <a:lstStyle/>
        <a:p>
          <a:r>
            <a:rPr lang="tr-TR" sz="1800" dirty="0" err="1" smtClean="0"/>
            <a:t>When</a:t>
          </a:r>
          <a:r>
            <a:rPr lang="tr-TR" sz="1800" dirty="0" smtClean="0"/>
            <a:t> </a:t>
          </a:r>
          <a:r>
            <a:rPr lang="en-US" sz="1800" dirty="0" smtClean="0"/>
            <a:t>the Council of State or the Regional Administrative Court</a:t>
          </a:r>
          <a:r>
            <a:rPr lang="en-US" sz="1800" b="1" dirty="0" smtClean="0"/>
            <a:t> reverses</a:t>
          </a:r>
          <a:r>
            <a:rPr lang="en-US" sz="1800" dirty="0" smtClean="0"/>
            <a:t> the first degree decision, if the taxpayer pays 50% of the original tax </a:t>
          </a:r>
          <a:r>
            <a:rPr lang="tr-TR" sz="1800" dirty="0" err="1" smtClean="0"/>
            <a:t>and</a:t>
          </a:r>
          <a:r>
            <a:rPr lang="tr-TR" sz="1800" dirty="0" smtClean="0"/>
            <a:t> </a:t>
          </a:r>
          <a:r>
            <a:rPr lang="en-US" sz="1800" dirty="0" smtClean="0"/>
            <a:t>the amount to be calculated on 50% of the original tax amount based on the PPI monthly rates until May 18, 2018, the remaining 50% of the original tax, delay interests and the entire tax penalty (for penalties not derived from an original tax if  25% of the penalty is paid, the remaining 75%) will be written off</a:t>
          </a:r>
          <a:endParaRPr lang="en-US" sz="1800" dirty="0"/>
        </a:p>
      </dgm:t>
    </dgm:pt>
    <dgm:pt modelId="{7E040D69-FA21-4BCF-A19E-FC0686052E2C}" type="parTrans" cxnId="{3A2410DD-2AA8-4751-8A66-1AA7A6D1CDCA}">
      <dgm:prSet/>
      <dgm:spPr/>
      <dgm:t>
        <a:bodyPr/>
        <a:lstStyle/>
        <a:p>
          <a:endParaRPr lang="en-US"/>
        </a:p>
      </dgm:t>
    </dgm:pt>
    <dgm:pt modelId="{A9A950ED-CD81-469C-A4DC-4928FC4AA376}" type="sibTrans" cxnId="{3A2410DD-2AA8-4751-8A66-1AA7A6D1CDCA}">
      <dgm:prSet/>
      <dgm:spPr/>
      <dgm:t>
        <a:bodyPr/>
        <a:lstStyle/>
        <a:p>
          <a:endParaRPr lang="en-US"/>
        </a:p>
      </dgm:t>
    </dgm:pt>
    <dgm:pt modelId="{31F17631-9628-4A81-982A-CB77C4F23EA3}" type="pres">
      <dgm:prSet presAssocID="{ADFB63AB-F374-4C97-8BA6-E861AABDF4C6}" presName="Name0" presStyleCnt="0">
        <dgm:presLayoutVars>
          <dgm:chPref val="1"/>
          <dgm:dir/>
          <dgm:animOne val="branch"/>
          <dgm:animLvl val="lvl"/>
          <dgm:resizeHandles/>
        </dgm:presLayoutVars>
      </dgm:prSet>
      <dgm:spPr/>
      <dgm:t>
        <a:bodyPr/>
        <a:lstStyle/>
        <a:p>
          <a:endParaRPr lang="tr-TR"/>
        </a:p>
      </dgm:t>
    </dgm:pt>
    <dgm:pt modelId="{83F40D48-65EB-483A-A7B1-80937415BB8A}" type="pres">
      <dgm:prSet presAssocID="{4EAC8A90-A349-4EDC-902C-41312F9D167B}" presName="vertOne" presStyleCnt="0"/>
      <dgm:spPr/>
    </dgm:pt>
    <dgm:pt modelId="{FCFED543-ABBD-484F-95F2-E920F7727E60}" type="pres">
      <dgm:prSet presAssocID="{4EAC8A90-A349-4EDC-902C-41312F9D167B}" presName="txOne" presStyleLbl="node0" presStyleIdx="0" presStyleCnt="1" custLinFactNeighborX="310" custLinFactNeighborY="4421">
        <dgm:presLayoutVars>
          <dgm:chPref val="3"/>
        </dgm:presLayoutVars>
      </dgm:prSet>
      <dgm:spPr/>
      <dgm:t>
        <a:bodyPr/>
        <a:lstStyle/>
        <a:p>
          <a:endParaRPr lang="en-US"/>
        </a:p>
      </dgm:t>
    </dgm:pt>
    <dgm:pt modelId="{7DA3BEF8-D15E-405C-A05D-D284AA11523B}" type="pres">
      <dgm:prSet presAssocID="{4EAC8A90-A349-4EDC-902C-41312F9D167B}" presName="parTransOne" presStyleCnt="0"/>
      <dgm:spPr/>
    </dgm:pt>
    <dgm:pt modelId="{49327346-F51F-42B6-9E68-1B651339C859}" type="pres">
      <dgm:prSet presAssocID="{4EAC8A90-A349-4EDC-902C-41312F9D167B}" presName="horzOne" presStyleCnt="0"/>
      <dgm:spPr/>
    </dgm:pt>
    <dgm:pt modelId="{3A620A58-E2CA-4323-B60D-5C9A4735B91D}" type="pres">
      <dgm:prSet presAssocID="{3D7895BF-D0B1-4AD2-BDF3-36E6B7EE8641}" presName="vertTwo" presStyleCnt="0"/>
      <dgm:spPr/>
    </dgm:pt>
    <dgm:pt modelId="{29F1D65B-DC02-4B39-ABBE-F259096ACC5B}" type="pres">
      <dgm:prSet presAssocID="{3D7895BF-D0B1-4AD2-BDF3-36E6B7EE8641}" presName="txTwo" presStyleLbl="node2" presStyleIdx="0" presStyleCnt="1">
        <dgm:presLayoutVars>
          <dgm:chPref val="3"/>
        </dgm:presLayoutVars>
      </dgm:prSet>
      <dgm:spPr/>
      <dgm:t>
        <a:bodyPr/>
        <a:lstStyle/>
        <a:p>
          <a:endParaRPr lang="en-US"/>
        </a:p>
      </dgm:t>
    </dgm:pt>
    <dgm:pt modelId="{F34EEA90-8F12-4E88-852D-2909F1FB68D6}" type="pres">
      <dgm:prSet presAssocID="{3D7895BF-D0B1-4AD2-BDF3-36E6B7EE8641}" presName="parTransTwo" presStyleCnt="0"/>
      <dgm:spPr/>
    </dgm:pt>
    <dgm:pt modelId="{3100C3BC-F13F-49A7-8603-667F06A584C2}" type="pres">
      <dgm:prSet presAssocID="{3D7895BF-D0B1-4AD2-BDF3-36E6B7EE8641}" presName="horzTwo" presStyleCnt="0"/>
      <dgm:spPr/>
    </dgm:pt>
    <dgm:pt modelId="{D420F28B-10D7-4B50-812F-777A4128A50F}" type="pres">
      <dgm:prSet presAssocID="{85A57163-305B-47A4-A9F8-0B5E18696CCB}" presName="vertThree" presStyleCnt="0"/>
      <dgm:spPr/>
    </dgm:pt>
    <dgm:pt modelId="{BCD193BD-5AE2-40D0-B320-98428139DFB0}" type="pres">
      <dgm:prSet presAssocID="{85A57163-305B-47A4-A9F8-0B5E18696CCB}" presName="txThree" presStyleLbl="node3" presStyleIdx="0" presStyleCnt="1">
        <dgm:presLayoutVars>
          <dgm:chPref val="3"/>
        </dgm:presLayoutVars>
      </dgm:prSet>
      <dgm:spPr/>
      <dgm:t>
        <a:bodyPr/>
        <a:lstStyle/>
        <a:p>
          <a:endParaRPr lang="en-US"/>
        </a:p>
      </dgm:t>
    </dgm:pt>
    <dgm:pt modelId="{4BAD88EC-3512-4800-A120-6DD84D7A6FD1}" type="pres">
      <dgm:prSet presAssocID="{85A57163-305B-47A4-A9F8-0B5E18696CCB}" presName="horzThree" presStyleCnt="0"/>
      <dgm:spPr/>
    </dgm:pt>
  </dgm:ptLst>
  <dgm:cxnLst>
    <dgm:cxn modelId="{3ACFDE28-9F19-4830-8145-8B3CE40B7DB5}" srcId="{4EAC8A90-A349-4EDC-902C-41312F9D167B}" destId="{3D7895BF-D0B1-4AD2-BDF3-36E6B7EE8641}" srcOrd="0" destOrd="0" parTransId="{6CF64B62-B484-421A-BB51-0D34EB123126}" sibTransId="{98D855D3-186A-4E8B-B4D3-23BADEF33837}"/>
    <dgm:cxn modelId="{BDEF8840-B716-4A23-9AA1-D6C65F3B1F6D}" type="presOf" srcId="{3D7895BF-D0B1-4AD2-BDF3-36E6B7EE8641}" destId="{29F1D65B-DC02-4B39-ABBE-F259096ACC5B}" srcOrd="0" destOrd="0" presId="urn:microsoft.com/office/officeart/2005/8/layout/hierarchy4"/>
    <dgm:cxn modelId="{E4246E4C-1C89-4F56-8F4F-61A3E0E33EAE}" type="presOf" srcId="{4EAC8A90-A349-4EDC-902C-41312F9D167B}" destId="{FCFED543-ABBD-484F-95F2-E920F7727E60}" srcOrd="0" destOrd="0" presId="urn:microsoft.com/office/officeart/2005/8/layout/hierarchy4"/>
    <dgm:cxn modelId="{D6946F50-CDC9-4E18-875C-738803805B99}" srcId="{ADFB63AB-F374-4C97-8BA6-E861AABDF4C6}" destId="{4EAC8A90-A349-4EDC-902C-41312F9D167B}" srcOrd="0" destOrd="0" parTransId="{F2045484-62FB-4DCE-AA31-62039E789D41}" sibTransId="{8AD991BD-4F63-479C-8006-C5072F9710B3}"/>
    <dgm:cxn modelId="{1B14004F-3192-4A4A-99BC-0C956AED6D1B}" type="presOf" srcId="{ADFB63AB-F374-4C97-8BA6-E861AABDF4C6}" destId="{31F17631-9628-4A81-982A-CB77C4F23EA3}" srcOrd="0" destOrd="0" presId="urn:microsoft.com/office/officeart/2005/8/layout/hierarchy4"/>
    <dgm:cxn modelId="{B82EC683-6227-410A-ABCC-0AB17EDAFEF2}" type="presOf" srcId="{85A57163-305B-47A4-A9F8-0B5E18696CCB}" destId="{BCD193BD-5AE2-40D0-B320-98428139DFB0}" srcOrd="0" destOrd="0" presId="urn:microsoft.com/office/officeart/2005/8/layout/hierarchy4"/>
    <dgm:cxn modelId="{3A2410DD-2AA8-4751-8A66-1AA7A6D1CDCA}" srcId="{3D7895BF-D0B1-4AD2-BDF3-36E6B7EE8641}" destId="{85A57163-305B-47A4-A9F8-0B5E18696CCB}" srcOrd="0" destOrd="0" parTransId="{7E040D69-FA21-4BCF-A19E-FC0686052E2C}" sibTransId="{A9A950ED-CD81-469C-A4DC-4928FC4AA376}"/>
    <dgm:cxn modelId="{31DEEC0F-AC65-4B2A-AD4D-9313D7335DCA}" type="presParOf" srcId="{31F17631-9628-4A81-982A-CB77C4F23EA3}" destId="{83F40D48-65EB-483A-A7B1-80937415BB8A}" srcOrd="0" destOrd="0" presId="urn:microsoft.com/office/officeart/2005/8/layout/hierarchy4"/>
    <dgm:cxn modelId="{7509A4C8-9162-4DC0-9F12-E7CC58441617}" type="presParOf" srcId="{83F40D48-65EB-483A-A7B1-80937415BB8A}" destId="{FCFED543-ABBD-484F-95F2-E920F7727E60}" srcOrd="0" destOrd="0" presId="urn:microsoft.com/office/officeart/2005/8/layout/hierarchy4"/>
    <dgm:cxn modelId="{076F8951-60C4-4FE2-B368-6FD59C649DB2}" type="presParOf" srcId="{83F40D48-65EB-483A-A7B1-80937415BB8A}" destId="{7DA3BEF8-D15E-405C-A05D-D284AA11523B}" srcOrd="1" destOrd="0" presId="urn:microsoft.com/office/officeart/2005/8/layout/hierarchy4"/>
    <dgm:cxn modelId="{C73963E7-1E2D-4036-937E-E405E36D99A2}" type="presParOf" srcId="{83F40D48-65EB-483A-A7B1-80937415BB8A}" destId="{49327346-F51F-42B6-9E68-1B651339C859}" srcOrd="2" destOrd="0" presId="urn:microsoft.com/office/officeart/2005/8/layout/hierarchy4"/>
    <dgm:cxn modelId="{3113631E-FB79-4FDF-A247-4351EAB4A20E}" type="presParOf" srcId="{49327346-F51F-42B6-9E68-1B651339C859}" destId="{3A620A58-E2CA-4323-B60D-5C9A4735B91D}" srcOrd="0" destOrd="0" presId="urn:microsoft.com/office/officeart/2005/8/layout/hierarchy4"/>
    <dgm:cxn modelId="{5D147008-BEE2-4DE9-8857-E476D5B005ED}" type="presParOf" srcId="{3A620A58-E2CA-4323-B60D-5C9A4735B91D}" destId="{29F1D65B-DC02-4B39-ABBE-F259096ACC5B}" srcOrd="0" destOrd="0" presId="urn:microsoft.com/office/officeart/2005/8/layout/hierarchy4"/>
    <dgm:cxn modelId="{7B86E4E0-6180-4733-B4D2-2AB5EA50CB5B}" type="presParOf" srcId="{3A620A58-E2CA-4323-B60D-5C9A4735B91D}" destId="{F34EEA90-8F12-4E88-852D-2909F1FB68D6}" srcOrd="1" destOrd="0" presId="urn:microsoft.com/office/officeart/2005/8/layout/hierarchy4"/>
    <dgm:cxn modelId="{AA59E129-26D9-45DC-A3A0-755F26D31BE0}" type="presParOf" srcId="{3A620A58-E2CA-4323-B60D-5C9A4735B91D}" destId="{3100C3BC-F13F-49A7-8603-667F06A584C2}" srcOrd="2" destOrd="0" presId="urn:microsoft.com/office/officeart/2005/8/layout/hierarchy4"/>
    <dgm:cxn modelId="{024A161D-1CCE-4985-BF81-5F4A073DD841}" type="presParOf" srcId="{3100C3BC-F13F-49A7-8603-667F06A584C2}" destId="{D420F28B-10D7-4B50-812F-777A4128A50F}" srcOrd="0" destOrd="0" presId="urn:microsoft.com/office/officeart/2005/8/layout/hierarchy4"/>
    <dgm:cxn modelId="{C691C258-4CE5-4BD1-A88D-7BFBDD373BF3}" type="presParOf" srcId="{D420F28B-10D7-4B50-812F-777A4128A50F}" destId="{BCD193BD-5AE2-40D0-B320-98428139DFB0}" srcOrd="0" destOrd="0" presId="urn:microsoft.com/office/officeart/2005/8/layout/hierarchy4"/>
    <dgm:cxn modelId="{CE6FFA17-FCAB-4657-9356-B86513825DF3}" type="presParOf" srcId="{D420F28B-10D7-4B50-812F-777A4128A50F}" destId="{4BAD88EC-3512-4800-A120-6DD84D7A6FD1}"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45DE879-F743-4674-A552-BE8360D291F8}" type="doc">
      <dgm:prSet loTypeId="urn:microsoft.com/office/officeart/2008/layout/VerticalCurvedList" loCatId="list" qsTypeId="urn:microsoft.com/office/officeart/2005/8/quickstyle/simple1" qsCatId="simple" csTypeId="urn:microsoft.com/office/officeart/2005/8/colors/accent1_1" csCatId="accent1" phldr="1"/>
      <dgm:spPr/>
      <dgm:t>
        <a:bodyPr/>
        <a:lstStyle/>
        <a:p>
          <a:endParaRPr lang="en-US"/>
        </a:p>
      </dgm:t>
    </dgm:pt>
    <dgm:pt modelId="{E6B748DB-3ADE-40BE-A33C-8F294E3606D9}">
      <dgm:prSet phldrT="[Text]"/>
      <dgm:spPr/>
      <dgm:t>
        <a:bodyPr/>
        <a:lstStyle/>
        <a:p>
          <a:r>
            <a:rPr lang="en-US" dirty="0" smtClean="0"/>
            <a:t>If those assets subject to an 18% general VAT rate, they should declare a 10% VAT through a reverse charge mechanism and paid over the declared value of the assets within the declaration period. </a:t>
          </a:r>
          <a:endParaRPr lang="en-US" dirty="0"/>
        </a:p>
      </dgm:t>
    </dgm:pt>
    <dgm:pt modelId="{0CFE04D9-7E12-4A9E-887C-AB91BAFCC652}" type="parTrans" cxnId="{542D98D2-D0A9-4375-A5C7-7C9175D77181}">
      <dgm:prSet/>
      <dgm:spPr/>
      <dgm:t>
        <a:bodyPr/>
        <a:lstStyle/>
        <a:p>
          <a:endParaRPr lang="en-US"/>
        </a:p>
      </dgm:t>
    </dgm:pt>
    <dgm:pt modelId="{A284BDF0-3DEA-4279-BF60-890A69DC30A7}" type="sibTrans" cxnId="{542D98D2-D0A9-4375-A5C7-7C9175D77181}">
      <dgm:prSet/>
      <dgm:spPr/>
      <dgm:t>
        <a:bodyPr/>
        <a:lstStyle/>
        <a:p>
          <a:endParaRPr lang="en-US"/>
        </a:p>
      </dgm:t>
    </dgm:pt>
    <dgm:pt modelId="{7C582231-BD6C-41B0-8755-45FF674154D1}">
      <dgm:prSet phldrT="[Text]"/>
      <dgm:spPr/>
      <dgm:t>
        <a:bodyPr/>
        <a:lstStyle/>
        <a:p>
          <a:r>
            <a:rPr lang="en-US" dirty="0" smtClean="0"/>
            <a:t>If the assets are subject to a reduced VAT rate, the half rate of the reduced VAT rate should be used while calculating the VAT to be declared and paid</a:t>
          </a:r>
          <a:r>
            <a:rPr lang="tr-TR" dirty="0" smtClean="0"/>
            <a:t>.</a:t>
          </a:r>
          <a:endParaRPr lang="en-US" dirty="0"/>
        </a:p>
      </dgm:t>
    </dgm:pt>
    <dgm:pt modelId="{E252452E-B41E-48F1-8CE5-1E8AA82D60BA}" type="parTrans" cxnId="{6D5CA332-8B64-4168-80FD-6AD96F8B5646}">
      <dgm:prSet/>
      <dgm:spPr/>
      <dgm:t>
        <a:bodyPr/>
        <a:lstStyle/>
        <a:p>
          <a:endParaRPr lang="en-US"/>
        </a:p>
      </dgm:t>
    </dgm:pt>
    <dgm:pt modelId="{5170A699-1385-4976-A5FF-AE2658C8C9DD}" type="sibTrans" cxnId="{6D5CA332-8B64-4168-80FD-6AD96F8B5646}">
      <dgm:prSet/>
      <dgm:spPr/>
      <dgm:t>
        <a:bodyPr/>
        <a:lstStyle/>
        <a:p>
          <a:endParaRPr lang="en-US"/>
        </a:p>
      </dgm:t>
    </dgm:pt>
    <dgm:pt modelId="{AFEB7277-A7DF-41A0-9B0F-FB5626D06BF9}" type="pres">
      <dgm:prSet presAssocID="{245DE879-F743-4674-A552-BE8360D291F8}" presName="Name0" presStyleCnt="0">
        <dgm:presLayoutVars>
          <dgm:chMax val="7"/>
          <dgm:chPref val="7"/>
          <dgm:dir/>
        </dgm:presLayoutVars>
      </dgm:prSet>
      <dgm:spPr/>
      <dgm:t>
        <a:bodyPr/>
        <a:lstStyle/>
        <a:p>
          <a:endParaRPr lang="tr-TR"/>
        </a:p>
      </dgm:t>
    </dgm:pt>
    <dgm:pt modelId="{70465944-FA96-458E-905C-5A2B9D1AD4BF}" type="pres">
      <dgm:prSet presAssocID="{245DE879-F743-4674-A552-BE8360D291F8}" presName="Name1" presStyleCnt="0"/>
      <dgm:spPr/>
    </dgm:pt>
    <dgm:pt modelId="{CAC708A2-CAC4-4F8B-946B-0EDCF0061110}" type="pres">
      <dgm:prSet presAssocID="{245DE879-F743-4674-A552-BE8360D291F8}" presName="cycle" presStyleCnt="0"/>
      <dgm:spPr/>
    </dgm:pt>
    <dgm:pt modelId="{756F51BC-9BE1-479F-8B14-D231CEF2AC16}" type="pres">
      <dgm:prSet presAssocID="{245DE879-F743-4674-A552-BE8360D291F8}" presName="srcNode" presStyleLbl="node1" presStyleIdx="0" presStyleCnt="2"/>
      <dgm:spPr/>
    </dgm:pt>
    <dgm:pt modelId="{1229A377-2BA0-4D01-88AE-E911B1FF4008}" type="pres">
      <dgm:prSet presAssocID="{245DE879-F743-4674-A552-BE8360D291F8}" presName="conn" presStyleLbl="parChTrans1D2" presStyleIdx="0" presStyleCnt="1"/>
      <dgm:spPr/>
      <dgm:t>
        <a:bodyPr/>
        <a:lstStyle/>
        <a:p>
          <a:endParaRPr lang="tr-TR"/>
        </a:p>
      </dgm:t>
    </dgm:pt>
    <dgm:pt modelId="{C498FF3D-9D0D-4A49-B953-692F5B6CEEF3}" type="pres">
      <dgm:prSet presAssocID="{245DE879-F743-4674-A552-BE8360D291F8}" presName="extraNode" presStyleLbl="node1" presStyleIdx="0" presStyleCnt="2"/>
      <dgm:spPr/>
    </dgm:pt>
    <dgm:pt modelId="{CB775F9D-8745-4559-A6AC-13059ECE7A7A}" type="pres">
      <dgm:prSet presAssocID="{245DE879-F743-4674-A552-BE8360D291F8}" presName="dstNode" presStyleLbl="node1" presStyleIdx="0" presStyleCnt="2"/>
      <dgm:spPr/>
    </dgm:pt>
    <dgm:pt modelId="{D1B87E57-3731-4E92-AEC8-F86D659B2CC3}" type="pres">
      <dgm:prSet presAssocID="{E6B748DB-3ADE-40BE-A33C-8F294E3606D9}" presName="text_1" presStyleLbl="node1" presStyleIdx="0" presStyleCnt="2">
        <dgm:presLayoutVars>
          <dgm:bulletEnabled val="1"/>
        </dgm:presLayoutVars>
      </dgm:prSet>
      <dgm:spPr/>
      <dgm:t>
        <a:bodyPr/>
        <a:lstStyle/>
        <a:p>
          <a:endParaRPr lang="en-US"/>
        </a:p>
      </dgm:t>
    </dgm:pt>
    <dgm:pt modelId="{70C5B2B8-3FFF-4F9B-BD8D-2A97229E6450}" type="pres">
      <dgm:prSet presAssocID="{E6B748DB-3ADE-40BE-A33C-8F294E3606D9}" presName="accent_1" presStyleCnt="0"/>
      <dgm:spPr/>
    </dgm:pt>
    <dgm:pt modelId="{1A7FF26F-CA83-4289-8942-19CC251DF88D}" type="pres">
      <dgm:prSet presAssocID="{E6B748DB-3ADE-40BE-A33C-8F294E3606D9}" presName="accentRepeatNode" presStyleLbl="solidFgAcc1" presStyleIdx="0" presStyleCnt="2"/>
      <dgm:spPr/>
    </dgm:pt>
    <dgm:pt modelId="{7AF7F15C-CECC-4FDD-B27F-1D451F32A8FE}" type="pres">
      <dgm:prSet presAssocID="{7C582231-BD6C-41B0-8755-45FF674154D1}" presName="text_2" presStyleLbl="node1" presStyleIdx="1" presStyleCnt="2">
        <dgm:presLayoutVars>
          <dgm:bulletEnabled val="1"/>
        </dgm:presLayoutVars>
      </dgm:prSet>
      <dgm:spPr/>
      <dgm:t>
        <a:bodyPr/>
        <a:lstStyle/>
        <a:p>
          <a:endParaRPr lang="en-US"/>
        </a:p>
      </dgm:t>
    </dgm:pt>
    <dgm:pt modelId="{96B90803-F5E6-4C54-BFD2-90182EB7F16E}" type="pres">
      <dgm:prSet presAssocID="{7C582231-BD6C-41B0-8755-45FF674154D1}" presName="accent_2" presStyleCnt="0"/>
      <dgm:spPr/>
    </dgm:pt>
    <dgm:pt modelId="{87B3AC65-9CDF-4A83-958A-C0A1B4F3D6A1}" type="pres">
      <dgm:prSet presAssocID="{7C582231-BD6C-41B0-8755-45FF674154D1}" presName="accentRepeatNode" presStyleLbl="solidFgAcc1" presStyleIdx="1" presStyleCnt="2" custLinFactNeighborX="473" custLinFactNeighborY="-1418"/>
      <dgm:spPr/>
    </dgm:pt>
  </dgm:ptLst>
  <dgm:cxnLst>
    <dgm:cxn modelId="{542D98D2-D0A9-4375-A5C7-7C9175D77181}" srcId="{245DE879-F743-4674-A552-BE8360D291F8}" destId="{E6B748DB-3ADE-40BE-A33C-8F294E3606D9}" srcOrd="0" destOrd="0" parTransId="{0CFE04D9-7E12-4A9E-887C-AB91BAFCC652}" sibTransId="{A284BDF0-3DEA-4279-BF60-890A69DC30A7}"/>
    <dgm:cxn modelId="{7740CA8F-9426-4F63-B133-1E4C9239FC92}" type="presOf" srcId="{7C582231-BD6C-41B0-8755-45FF674154D1}" destId="{7AF7F15C-CECC-4FDD-B27F-1D451F32A8FE}" srcOrd="0" destOrd="0" presId="urn:microsoft.com/office/officeart/2008/layout/VerticalCurvedList"/>
    <dgm:cxn modelId="{6D5CA332-8B64-4168-80FD-6AD96F8B5646}" srcId="{245DE879-F743-4674-A552-BE8360D291F8}" destId="{7C582231-BD6C-41B0-8755-45FF674154D1}" srcOrd="1" destOrd="0" parTransId="{E252452E-B41E-48F1-8CE5-1E8AA82D60BA}" sibTransId="{5170A699-1385-4976-A5FF-AE2658C8C9DD}"/>
    <dgm:cxn modelId="{B0D02E14-5498-451D-ADA8-3B35019AE1F5}" type="presOf" srcId="{245DE879-F743-4674-A552-BE8360D291F8}" destId="{AFEB7277-A7DF-41A0-9B0F-FB5626D06BF9}" srcOrd="0" destOrd="0" presId="urn:microsoft.com/office/officeart/2008/layout/VerticalCurvedList"/>
    <dgm:cxn modelId="{4DAC24FF-BDBA-44ED-82EA-C6A99F2F5DC6}" type="presOf" srcId="{E6B748DB-3ADE-40BE-A33C-8F294E3606D9}" destId="{D1B87E57-3731-4E92-AEC8-F86D659B2CC3}" srcOrd="0" destOrd="0" presId="urn:microsoft.com/office/officeart/2008/layout/VerticalCurvedList"/>
    <dgm:cxn modelId="{AEB97314-4DFC-4475-8331-F3C75A99E029}" type="presOf" srcId="{A284BDF0-3DEA-4279-BF60-890A69DC30A7}" destId="{1229A377-2BA0-4D01-88AE-E911B1FF4008}" srcOrd="0" destOrd="0" presId="urn:microsoft.com/office/officeart/2008/layout/VerticalCurvedList"/>
    <dgm:cxn modelId="{45251FC4-3ABB-4E4E-86F4-ECFF49AAF0DF}" type="presParOf" srcId="{AFEB7277-A7DF-41A0-9B0F-FB5626D06BF9}" destId="{70465944-FA96-458E-905C-5A2B9D1AD4BF}" srcOrd="0" destOrd="0" presId="urn:microsoft.com/office/officeart/2008/layout/VerticalCurvedList"/>
    <dgm:cxn modelId="{044A2B26-8928-4419-B9FD-2BB2600BBA8B}" type="presParOf" srcId="{70465944-FA96-458E-905C-5A2B9D1AD4BF}" destId="{CAC708A2-CAC4-4F8B-946B-0EDCF0061110}" srcOrd="0" destOrd="0" presId="urn:microsoft.com/office/officeart/2008/layout/VerticalCurvedList"/>
    <dgm:cxn modelId="{9F830BEC-691B-469F-B8A7-01642B4D4D75}" type="presParOf" srcId="{CAC708A2-CAC4-4F8B-946B-0EDCF0061110}" destId="{756F51BC-9BE1-479F-8B14-D231CEF2AC16}" srcOrd="0" destOrd="0" presId="urn:microsoft.com/office/officeart/2008/layout/VerticalCurvedList"/>
    <dgm:cxn modelId="{DB882559-A3E9-457C-B695-92252A4BE32D}" type="presParOf" srcId="{CAC708A2-CAC4-4F8B-946B-0EDCF0061110}" destId="{1229A377-2BA0-4D01-88AE-E911B1FF4008}" srcOrd="1" destOrd="0" presId="urn:microsoft.com/office/officeart/2008/layout/VerticalCurvedList"/>
    <dgm:cxn modelId="{1F9E7B5E-46EA-4224-8154-473B87336730}" type="presParOf" srcId="{CAC708A2-CAC4-4F8B-946B-0EDCF0061110}" destId="{C498FF3D-9D0D-4A49-B953-692F5B6CEEF3}" srcOrd="2" destOrd="0" presId="urn:microsoft.com/office/officeart/2008/layout/VerticalCurvedList"/>
    <dgm:cxn modelId="{F1166EF7-69DC-4172-B613-B52861841440}" type="presParOf" srcId="{CAC708A2-CAC4-4F8B-946B-0EDCF0061110}" destId="{CB775F9D-8745-4559-A6AC-13059ECE7A7A}" srcOrd="3" destOrd="0" presId="urn:microsoft.com/office/officeart/2008/layout/VerticalCurvedList"/>
    <dgm:cxn modelId="{08B11A86-EB2C-49CB-B034-B71EB222268D}" type="presParOf" srcId="{70465944-FA96-458E-905C-5A2B9D1AD4BF}" destId="{D1B87E57-3731-4E92-AEC8-F86D659B2CC3}" srcOrd="1" destOrd="0" presId="urn:microsoft.com/office/officeart/2008/layout/VerticalCurvedList"/>
    <dgm:cxn modelId="{8F896AD9-582D-4916-AD15-2C5FA15D98E7}" type="presParOf" srcId="{70465944-FA96-458E-905C-5A2B9D1AD4BF}" destId="{70C5B2B8-3FFF-4F9B-BD8D-2A97229E6450}" srcOrd="2" destOrd="0" presId="urn:microsoft.com/office/officeart/2008/layout/VerticalCurvedList"/>
    <dgm:cxn modelId="{7BED5DB9-3C71-4950-B414-811FD9E5DAFD}" type="presParOf" srcId="{70C5B2B8-3FFF-4F9B-BD8D-2A97229E6450}" destId="{1A7FF26F-CA83-4289-8942-19CC251DF88D}" srcOrd="0" destOrd="0" presId="urn:microsoft.com/office/officeart/2008/layout/VerticalCurvedList"/>
    <dgm:cxn modelId="{B1169D55-1CFE-4BCD-9234-465048FE07FA}" type="presParOf" srcId="{70465944-FA96-458E-905C-5A2B9D1AD4BF}" destId="{7AF7F15C-CECC-4FDD-B27F-1D451F32A8FE}" srcOrd="3" destOrd="0" presId="urn:microsoft.com/office/officeart/2008/layout/VerticalCurvedList"/>
    <dgm:cxn modelId="{A6CA63D6-463F-48D5-BC68-45B1A5C78739}" type="presParOf" srcId="{70465944-FA96-458E-905C-5A2B9D1AD4BF}" destId="{96B90803-F5E6-4C54-BFD2-90182EB7F16E}" srcOrd="4" destOrd="0" presId="urn:microsoft.com/office/officeart/2008/layout/VerticalCurvedList"/>
    <dgm:cxn modelId="{9247BA46-E59C-47D0-8C5A-3ADE451DBE6F}" type="presParOf" srcId="{96B90803-F5E6-4C54-BFD2-90182EB7F16E}" destId="{87B3AC65-9CDF-4A83-958A-C0A1B4F3D6A1}"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BB9D565-619D-4F51-AFC1-F1DBF9A6B55B}" type="doc">
      <dgm:prSet loTypeId="urn:microsoft.com/office/officeart/2005/8/layout/hierarchy4" loCatId="list" qsTypeId="urn:microsoft.com/office/officeart/2005/8/quickstyle/simple1" qsCatId="simple" csTypeId="urn:microsoft.com/office/officeart/2005/8/colors/accent1_1" csCatId="accent1" phldr="1"/>
      <dgm:spPr/>
      <dgm:t>
        <a:bodyPr/>
        <a:lstStyle/>
        <a:p>
          <a:endParaRPr lang="en-US"/>
        </a:p>
      </dgm:t>
    </dgm:pt>
    <dgm:pt modelId="{C5282392-40E4-4E45-90D7-6346FAB0DECF}">
      <dgm:prSet phldrT="[Text]"/>
      <dgm:spPr/>
      <dgm:t>
        <a:bodyPr/>
        <a:lstStyle/>
        <a:p>
          <a:r>
            <a:rPr lang="en-US" dirty="0" smtClean="0"/>
            <a:t>Individuals and legal entities can freely dispose their capital market instruments </a:t>
          </a:r>
          <a:r>
            <a:rPr lang="tr-TR" dirty="0" smtClean="0"/>
            <a:t>in </a:t>
          </a:r>
          <a:r>
            <a:rPr lang="en-US" dirty="0" smtClean="0"/>
            <a:t>abroad if they duly </a:t>
          </a:r>
          <a:r>
            <a:rPr lang="tr-TR" dirty="0" err="1" smtClean="0"/>
            <a:t>inform</a:t>
          </a:r>
          <a:r>
            <a:rPr lang="tr-TR" dirty="0" smtClean="0"/>
            <a:t> </a:t>
          </a:r>
          <a:r>
            <a:rPr lang="en-US" dirty="0" smtClean="0"/>
            <a:t>Turkish banks or intermediary institutions</a:t>
          </a:r>
          <a:r>
            <a:rPr lang="tr-TR" dirty="0" smtClean="0"/>
            <a:t> </a:t>
          </a:r>
          <a:r>
            <a:rPr lang="tr-TR" dirty="0" err="1" smtClean="0"/>
            <a:t>until</a:t>
          </a:r>
          <a:r>
            <a:rPr lang="tr-TR" dirty="0" smtClean="0"/>
            <a:t> </a:t>
          </a:r>
          <a:r>
            <a:rPr lang="en-US" dirty="0" smtClean="0"/>
            <a:t>November 30, 2018.  No tax audit or assessment will be conducted on these assets</a:t>
          </a:r>
          <a:endParaRPr lang="en-US" dirty="0"/>
        </a:p>
      </dgm:t>
    </dgm:pt>
    <dgm:pt modelId="{95D9B60B-3A5A-48DA-A085-A7742F53389C}" type="parTrans" cxnId="{D8ED5291-B9B2-4BF8-ADF7-873A5C898A5C}">
      <dgm:prSet/>
      <dgm:spPr/>
      <dgm:t>
        <a:bodyPr/>
        <a:lstStyle/>
        <a:p>
          <a:endParaRPr lang="en-US"/>
        </a:p>
      </dgm:t>
    </dgm:pt>
    <dgm:pt modelId="{5DA12D26-4DDE-4B0A-A6E3-A82D29CB00CF}" type="sibTrans" cxnId="{D8ED5291-B9B2-4BF8-ADF7-873A5C898A5C}">
      <dgm:prSet/>
      <dgm:spPr/>
      <dgm:t>
        <a:bodyPr/>
        <a:lstStyle/>
        <a:p>
          <a:endParaRPr lang="en-US"/>
        </a:p>
      </dgm:t>
    </dgm:pt>
    <dgm:pt modelId="{67AD3C1A-4198-49D9-9BC6-1D2638049E71}">
      <dgm:prSet phldrT="[Text]"/>
      <dgm:spPr/>
      <dgm:t>
        <a:bodyPr/>
        <a:lstStyle/>
        <a:p>
          <a:r>
            <a:rPr lang="en-US" dirty="0" smtClean="0"/>
            <a:t>Banks and intermediary institutions will </a:t>
          </a:r>
          <a:r>
            <a:rPr lang="tr-TR" dirty="0" err="1" smtClean="0"/>
            <a:t>excise</a:t>
          </a:r>
          <a:r>
            <a:rPr lang="tr-TR" dirty="0" smtClean="0"/>
            <a:t> </a:t>
          </a:r>
          <a:r>
            <a:rPr lang="en-US" dirty="0" smtClean="0"/>
            <a:t>2%</a:t>
          </a:r>
          <a:r>
            <a:rPr lang="tr-TR" dirty="0" smtClean="0"/>
            <a:t> (</a:t>
          </a:r>
          <a:r>
            <a:rPr lang="en-US" dirty="0" smtClean="0"/>
            <a:t>is inapplicable if the assets are brought into Turkey </a:t>
          </a:r>
          <a:r>
            <a:rPr lang="tr-TR" dirty="0" err="1" smtClean="0"/>
            <a:t>until</a:t>
          </a:r>
          <a:r>
            <a:rPr lang="tr-TR" dirty="0" smtClean="0"/>
            <a:t> </a:t>
          </a:r>
          <a:r>
            <a:rPr lang="en-US" dirty="0" smtClean="0"/>
            <a:t>July 31, 2018</a:t>
          </a:r>
          <a:r>
            <a:rPr lang="tr-TR" dirty="0" smtClean="0"/>
            <a:t>) </a:t>
          </a:r>
          <a:r>
            <a:rPr lang="en-US" dirty="0" smtClean="0"/>
            <a:t> tax on these assets. </a:t>
          </a:r>
          <a:r>
            <a:rPr lang="tr-TR" dirty="0" err="1" smtClean="0"/>
            <a:t>They</a:t>
          </a:r>
          <a:r>
            <a:rPr lang="en-US" dirty="0" smtClean="0"/>
            <a:t> are responsible for declaring and paying the tax to tax office through a tax return </a:t>
          </a:r>
          <a:r>
            <a:rPr lang="tr-TR" dirty="0" err="1" smtClean="0"/>
            <a:t>until</a:t>
          </a:r>
          <a:r>
            <a:rPr lang="tr-TR" dirty="0" smtClean="0"/>
            <a:t> </a:t>
          </a:r>
          <a:r>
            <a:rPr lang="en-US" dirty="0" smtClean="0"/>
            <a:t>December 31, 2018.</a:t>
          </a:r>
          <a:endParaRPr lang="en-US" dirty="0"/>
        </a:p>
      </dgm:t>
    </dgm:pt>
    <dgm:pt modelId="{9A3225BC-7B05-414B-A406-233ABF9E33F2}" type="parTrans" cxnId="{5D669F5D-2E78-4028-930A-DEB29F28F646}">
      <dgm:prSet/>
      <dgm:spPr/>
      <dgm:t>
        <a:bodyPr/>
        <a:lstStyle/>
        <a:p>
          <a:endParaRPr lang="en-US"/>
        </a:p>
      </dgm:t>
    </dgm:pt>
    <dgm:pt modelId="{83C10F6B-DBA4-45C3-990E-B1B16B299718}" type="sibTrans" cxnId="{5D669F5D-2E78-4028-930A-DEB29F28F646}">
      <dgm:prSet/>
      <dgm:spPr/>
      <dgm:t>
        <a:bodyPr/>
        <a:lstStyle/>
        <a:p>
          <a:endParaRPr lang="en-US"/>
        </a:p>
      </dgm:t>
    </dgm:pt>
    <dgm:pt modelId="{2180DC1E-0CC8-477D-8100-EF7B0991C2DE}">
      <dgm:prSet phldrT="[Text]"/>
      <dgm:spPr/>
      <dgm:t>
        <a:bodyPr/>
        <a:lstStyle/>
        <a:p>
          <a:r>
            <a:rPr lang="en-US" dirty="0" smtClean="0"/>
            <a:t>This tax cannot be recorded as an expense or be offset from other taxes. Losses arising from the disposal of assets brought into Turkey cannot be considered an expense or deduction for income and corporate income tax purposes.</a:t>
          </a:r>
          <a:endParaRPr lang="en-US" dirty="0"/>
        </a:p>
      </dgm:t>
    </dgm:pt>
    <dgm:pt modelId="{0CA82705-365C-4223-8C3C-9DC0846BC333}" type="parTrans" cxnId="{1D97F2FA-AE2C-4401-90CC-DE1C7C0552DC}">
      <dgm:prSet/>
      <dgm:spPr/>
      <dgm:t>
        <a:bodyPr/>
        <a:lstStyle/>
        <a:p>
          <a:endParaRPr lang="en-US"/>
        </a:p>
      </dgm:t>
    </dgm:pt>
    <dgm:pt modelId="{8B2E0A74-EC88-4D19-82F2-15855F7F6C02}" type="sibTrans" cxnId="{1D97F2FA-AE2C-4401-90CC-DE1C7C0552DC}">
      <dgm:prSet/>
      <dgm:spPr/>
      <dgm:t>
        <a:bodyPr/>
        <a:lstStyle/>
        <a:p>
          <a:endParaRPr lang="en-US"/>
        </a:p>
      </dgm:t>
    </dgm:pt>
    <dgm:pt modelId="{08C45B0D-45ED-4FB4-A896-3B14EAFCCACB}" type="pres">
      <dgm:prSet presAssocID="{5BB9D565-619D-4F51-AFC1-F1DBF9A6B55B}" presName="Name0" presStyleCnt="0">
        <dgm:presLayoutVars>
          <dgm:chPref val="1"/>
          <dgm:dir/>
          <dgm:animOne val="branch"/>
          <dgm:animLvl val="lvl"/>
          <dgm:resizeHandles/>
        </dgm:presLayoutVars>
      </dgm:prSet>
      <dgm:spPr/>
      <dgm:t>
        <a:bodyPr/>
        <a:lstStyle/>
        <a:p>
          <a:endParaRPr lang="tr-TR"/>
        </a:p>
      </dgm:t>
    </dgm:pt>
    <dgm:pt modelId="{FC05610D-E533-4A13-BF04-9A940F8B01A0}" type="pres">
      <dgm:prSet presAssocID="{C5282392-40E4-4E45-90D7-6346FAB0DECF}" presName="vertOne" presStyleCnt="0"/>
      <dgm:spPr/>
    </dgm:pt>
    <dgm:pt modelId="{E0F618A9-C20A-4C16-AEC6-8976BB6CC155}" type="pres">
      <dgm:prSet presAssocID="{C5282392-40E4-4E45-90D7-6346FAB0DECF}" presName="txOne" presStyleLbl="node0" presStyleIdx="0" presStyleCnt="1" custLinFactNeighborX="49" custLinFactNeighborY="5242">
        <dgm:presLayoutVars>
          <dgm:chPref val="3"/>
        </dgm:presLayoutVars>
      </dgm:prSet>
      <dgm:spPr/>
      <dgm:t>
        <a:bodyPr/>
        <a:lstStyle/>
        <a:p>
          <a:endParaRPr lang="en-US"/>
        </a:p>
      </dgm:t>
    </dgm:pt>
    <dgm:pt modelId="{3A8CB108-76B7-486E-884D-CC0FE5F57349}" type="pres">
      <dgm:prSet presAssocID="{C5282392-40E4-4E45-90D7-6346FAB0DECF}" presName="parTransOne" presStyleCnt="0"/>
      <dgm:spPr/>
    </dgm:pt>
    <dgm:pt modelId="{C333A5B1-2D2C-40F4-B0A7-27C907A34EB6}" type="pres">
      <dgm:prSet presAssocID="{C5282392-40E4-4E45-90D7-6346FAB0DECF}" presName="horzOne" presStyleCnt="0"/>
      <dgm:spPr/>
    </dgm:pt>
    <dgm:pt modelId="{F64AF070-957E-4CBD-A210-09627F0E453E}" type="pres">
      <dgm:prSet presAssocID="{67AD3C1A-4198-49D9-9BC6-1D2638049E71}" presName="vertTwo" presStyleCnt="0"/>
      <dgm:spPr/>
    </dgm:pt>
    <dgm:pt modelId="{E28F9140-564E-4F0F-BEF8-C6F4C9B59225}" type="pres">
      <dgm:prSet presAssocID="{67AD3C1A-4198-49D9-9BC6-1D2638049E71}" presName="txTwo" presStyleLbl="node2" presStyleIdx="0" presStyleCnt="1">
        <dgm:presLayoutVars>
          <dgm:chPref val="3"/>
        </dgm:presLayoutVars>
      </dgm:prSet>
      <dgm:spPr/>
      <dgm:t>
        <a:bodyPr/>
        <a:lstStyle/>
        <a:p>
          <a:endParaRPr lang="en-US"/>
        </a:p>
      </dgm:t>
    </dgm:pt>
    <dgm:pt modelId="{F904131E-73AD-46B5-B22F-FCECCF454504}" type="pres">
      <dgm:prSet presAssocID="{67AD3C1A-4198-49D9-9BC6-1D2638049E71}" presName="parTransTwo" presStyleCnt="0"/>
      <dgm:spPr/>
    </dgm:pt>
    <dgm:pt modelId="{14F59BC9-C910-41FB-9552-2EA8B5CC63AD}" type="pres">
      <dgm:prSet presAssocID="{67AD3C1A-4198-49D9-9BC6-1D2638049E71}" presName="horzTwo" presStyleCnt="0"/>
      <dgm:spPr/>
    </dgm:pt>
    <dgm:pt modelId="{2B6E481B-4A8B-4FAA-923C-E9DCD0549094}" type="pres">
      <dgm:prSet presAssocID="{2180DC1E-0CC8-477D-8100-EF7B0991C2DE}" presName="vertThree" presStyleCnt="0"/>
      <dgm:spPr/>
    </dgm:pt>
    <dgm:pt modelId="{DCB941C5-72A9-4784-8ECD-7F4E196CD873}" type="pres">
      <dgm:prSet presAssocID="{2180DC1E-0CC8-477D-8100-EF7B0991C2DE}" presName="txThree" presStyleLbl="node3" presStyleIdx="0" presStyleCnt="1">
        <dgm:presLayoutVars>
          <dgm:chPref val="3"/>
        </dgm:presLayoutVars>
      </dgm:prSet>
      <dgm:spPr/>
      <dgm:t>
        <a:bodyPr/>
        <a:lstStyle/>
        <a:p>
          <a:endParaRPr lang="en-US"/>
        </a:p>
      </dgm:t>
    </dgm:pt>
    <dgm:pt modelId="{77312B85-B887-4D62-A363-753BAC917802}" type="pres">
      <dgm:prSet presAssocID="{2180DC1E-0CC8-477D-8100-EF7B0991C2DE}" presName="horzThree" presStyleCnt="0"/>
      <dgm:spPr/>
    </dgm:pt>
  </dgm:ptLst>
  <dgm:cxnLst>
    <dgm:cxn modelId="{8066885F-9E81-497C-8C9D-BAD5DD2CDCF7}" type="presOf" srcId="{5BB9D565-619D-4F51-AFC1-F1DBF9A6B55B}" destId="{08C45B0D-45ED-4FB4-A896-3B14EAFCCACB}" srcOrd="0" destOrd="0" presId="urn:microsoft.com/office/officeart/2005/8/layout/hierarchy4"/>
    <dgm:cxn modelId="{1D97F2FA-AE2C-4401-90CC-DE1C7C0552DC}" srcId="{67AD3C1A-4198-49D9-9BC6-1D2638049E71}" destId="{2180DC1E-0CC8-477D-8100-EF7B0991C2DE}" srcOrd="0" destOrd="0" parTransId="{0CA82705-365C-4223-8C3C-9DC0846BC333}" sibTransId="{8B2E0A74-EC88-4D19-82F2-15855F7F6C02}"/>
    <dgm:cxn modelId="{3E68E1BC-09B8-4029-AD0C-874E509CE0B3}" type="presOf" srcId="{67AD3C1A-4198-49D9-9BC6-1D2638049E71}" destId="{E28F9140-564E-4F0F-BEF8-C6F4C9B59225}" srcOrd="0" destOrd="0" presId="urn:microsoft.com/office/officeart/2005/8/layout/hierarchy4"/>
    <dgm:cxn modelId="{D8ED5291-B9B2-4BF8-ADF7-873A5C898A5C}" srcId="{5BB9D565-619D-4F51-AFC1-F1DBF9A6B55B}" destId="{C5282392-40E4-4E45-90D7-6346FAB0DECF}" srcOrd="0" destOrd="0" parTransId="{95D9B60B-3A5A-48DA-A085-A7742F53389C}" sibTransId="{5DA12D26-4DDE-4B0A-A6E3-A82D29CB00CF}"/>
    <dgm:cxn modelId="{DC949CC3-A432-41C2-84CE-971F7C721506}" type="presOf" srcId="{C5282392-40E4-4E45-90D7-6346FAB0DECF}" destId="{E0F618A9-C20A-4C16-AEC6-8976BB6CC155}" srcOrd="0" destOrd="0" presId="urn:microsoft.com/office/officeart/2005/8/layout/hierarchy4"/>
    <dgm:cxn modelId="{5D669F5D-2E78-4028-930A-DEB29F28F646}" srcId="{C5282392-40E4-4E45-90D7-6346FAB0DECF}" destId="{67AD3C1A-4198-49D9-9BC6-1D2638049E71}" srcOrd="0" destOrd="0" parTransId="{9A3225BC-7B05-414B-A406-233ABF9E33F2}" sibTransId="{83C10F6B-DBA4-45C3-990E-B1B16B299718}"/>
    <dgm:cxn modelId="{217672B1-4001-400B-A9A9-0872683447FD}" type="presOf" srcId="{2180DC1E-0CC8-477D-8100-EF7B0991C2DE}" destId="{DCB941C5-72A9-4784-8ECD-7F4E196CD873}" srcOrd="0" destOrd="0" presId="urn:microsoft.com/office/officeart/2005/8/layout/hierarchy4"/>
    <dgm:cxn modelId="{38EEF68C-8641-4250-98A3-C25BA775567A}" type="presParOf" srcId="{08C45B0D-45ED-4FB4-A896-3B14EAFCCACB}" destId="{FC05610D-E533-4A13-BF04-9A940F8B01A0}" srcOrd="0" destOrd="0" presId="urn:microsoft.com/office/officeart/2005/8/layout/hierarchy4"/>
    <dgm:cxn modelId="{751DA516-AD7A-4DDB-8733-04F0D578F16A}" type="presParOf" srcId="{FC05610D-E533-4A13-BF04-9A940F8B01A0}" destId="{E0F618A9-C20A-4C16-AEC6-8976BB6CC155}" srcOrd="0" destOrd="0" presId="urn:microsoft.com/office/officeart/2005/8/layout/hierarchy4"/>
    <dgm:cxn modelId="{D1DED66A-9D38-4312-8699-74FD55D81FA0}" type="presParOf" srcId="{FC05610D-E533-4A13-BF04-9A940F8B01A0}" destId="{3A8CB108-76B7-486E-884D-CC0FE5F57349}" srcOrd="1" destOrd="0" presId="urn:microsoft.com/office/officeart/2005/8/layout/hierarchy4"/>
    <dgm:cxn modelId="{851A3926-0EF3-4FE1-B722-785A7ED16629}" type="presParOf" srcId="{FC05610D-E533-4A13-BF04-9A940F8B01A0}" destId="{C333A5B1-2D2C-40F4-B0A7-27C907A34EB6}" srcOrd="2" destOrd="0" presId="urn:microsoft.com/office/officeart/2005/8/layout/hierarchy4"/>
    <dgm:cxn modelId="{E9ECFB79-F99A-4797-851E-72BEF25C08A7}" type="presParOf" srcId="{C333A5B1-2D2C-40F4-B0A7-27C907A34EB6}" destId="{F64AF070-957E-4CBD-A210-09627F0E453E}" srcOrd="0" destOrd="0" presId="urn:microsoft.com/office/officeart/2005/8/layout/hierarchy4"/>
    <dgm:cxn modelId="{83794B1D-971F-4A4B-BF7C-B94611972F5D}" type="presParOf" srcId="{F64AF070-957E-4CBD-A210-09627F0E453E}" destId="{E28F9140-564E-4F0F-BEF8-C6F4C9B59225}" srcOrd="0" destOrd="0" presId="urn:microsoft.com/office/officeart/2005/8/layout/hierarchy4"/>
    <dgm:cxn modelId="{6AA64A11-09F1-48FF-A7DB-0D4928323DE0}" type="presParOf" srcId="{F64AF070-957E-4CBD-A210-09627F0E453E}" destId="{F904131E-73AD-46B5-B22F-FCECCF454504}" srcOrd="1" destOrd="0" presId="urn:microsoft.com/office/officeart/2005/8/layout/hierarchy4"/>
    <dgm:cxn modelId="{9AC18413-BD31-4113-9DCB-C49B7D40DEA2}" type="presParOf" srcId="{F64AF070-957E-4CBD-A210-09627F0E453E}" destId="{14F59BC9-C910-41FB-9552-2EA8B5CC63AD}" srcOrd="2" destOrd="0" presId="urn:microsoft.com/office/officeart/2005/8/layout/hierarchy4"/>
    <dgm:cxn modelId="{893F4BF1-FE23-4B3C-86A9-14FA86181B08}" type="presParOf" srcId="{14F59BC9-C910-41FB-9552-2EA8B5CC63AD}" destId="{2B6E481B-4A8B-4FAA-923C-E9DCD0549094}" srcOrd="0" destOrd="0" presId="urn:microsoft.com/office/officeart/2005/8/layout/hierarchy4"/>
    <dgm:cxn modelId="{DF2BD200-E3C8-454F-9B8E-63A50EB017C3}" type="presParOf" srcId="{2B6E481B-4A8B-4FAA-923C-E9DCD0549094}" destId="{DCB941C5-72A9-4784-8ECD-7F4E196CD873}" srcOrd="0" destOrd="0" presId="urn:microsoft.com/office/officeart/2005/8/layout/hierarchy4"/>
    <dgm:cxn modelId="{2648B28F-F3F7-4442-B8AD-6B2CC347F3CA}" type="presParOf" srcId="{2B6E481B-4A8B-4FAA-923C-E9DCD0549094}" destId="{77312B85-B887-4D62-A363-753BAC917802}"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FED543-ABBD-484F-95F2-E920F7727E60}">
      <dsp:nvSpPr>
        <dsp:cNvPr id="0" name=""/>
        <dsp:cNvSpPr/>
      </dsp:nvSpPr>
      <dsp:spPr>
        <a:xfrm>
          <a:off x="10874" y="9753"/>
          <a:ext cx="11124485" cy="1030535"/>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err="1" smtClean="0"/>
            <a:t>When</a:t>
          </a:r>
          <a:r>
            <a:rPr lang="en-US" sz="1800" kern="1200" dirty="0" smtClean="0"/>
            <a:t> the first degree court </a:t>
          </a:r>
          <a:r>
            <a:rPr lang="en-US" sz="1800" b="1" kern="1200" dirty="0" smtClean="0"/>
            <a:t>cancels</a:t>
          </a:r>
          <a:r>
            <a:rPr lang="en-US" sz="1800" kern="1200" dirty="0" smtClean="0"/>
            <a:t>​ the tax assessments, if the taxpayer pays 20% of the original tax a</a:t>
          </a:r>
          <a:r>
            <a:rPr lang="tr-TR" sz="1800" kern="1200" dirty="0" err="1" smtClean="0"/>
            <a:t>nd</a:t>
          </a:r>
          <a:r>
            <a:rPr lang="en-US" sz="1800" kern="1200" dirty="0" smtClean="0"/>
            <a:t> the amount to be calculated on 20% of the original tax amount based on the PPI monthly rates until May 18, 2018, the remaining 80% of the original tax, delay interests and the entire tax penalty (for penalties not derived from an original tax if  10% of the penalty is paid, the remaining 90%) will be written off.</a:t>
          </a:r>
          <a:endParaRPr lang="en-US" sz="1800" kern="1200" dirty="0"/>
        </a:p>
      </dsp:txBody>
      <dsp:txXfrm>
        <a:off x="41057" y="39936"/>
        <a:ext cx="11064119" cy="970169"/>
      </dsp:txXfrm>
    </dsp:sp>
    <dsp:sp modelId="{29F1D65B-DC02-4B39-ABBE-F259096ACC5B}">
      <dsp:nvSpPr>
        <dsp:cNvPr id="0" name=""/>
        <dsp:cNvSpPr/>
      </dsp:nvSpPr>
      <dsp:spPr>
        <a:xfrm>
          <a:off x="5437" y="1217520"/>
          <a:ext cx="11124485" cy="1030535"/>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err="1" smtClean="0"/>
            <a:t>When</a:t>
          </a:r>
          <a:r>
            <a:rPr lang="tr-TR" sz="1800" kern="1200" dirty="0" smtClean="0"/>
            <a:t> </a:t>
          </a:r>
          <a:r>
            <a:rPr lang="en-US" sz="1800" kern="1200" dirty="0" smtClean="0"/>
            <a:t>the first degree court </a:t>
          </a:r>
          <a:r>
            <a:rPr lang="en-US" sz="1800" b="1" kern="1200" dirty="0" smtClean="0"/>
            <a:t>approves</a:t>
          </a:r>
          <a:r>
            <a:rPr lang="en-US" sz="1800" kern="1200" dirty="0" smtClean="0"/>
            <a:t> the tax assessments, if the taxpayer pays 20% of the original tax </a:t>
          </a:r>
          <a:r>
            <a:rPr lang="tr-TR" sz="1800" kern="1200" dirty="0" err="1" smtClean="0"/>
            <a:t>and</a:t>
          </a:r>
          <a:r>
            <a:rPr lang="tr-TR" sz="1800" kern="1200" dirty="0" smtClean="0"/>
            <a:t> </a:t>
          </a:r>
          <a:r>
            <a:rPr lang="en-US" sz="1800" kern="1200" dirty="0" smtClean="0"/>
            <a:t>the amount to be calculated on 20% of the original tax amount based on the PPI monthly rates until May 18, 2018, the remaining 80% of the original tax, delay interests and the entire tax penalty (for penalties  not derived from an original tax if 50% of the penalty is paid, the remaining 50%) will be written off.</a:t>
          </a:r>
          <a:endParaRPr lang="en-US" sz="1800" kern="1200" dirty="0"/>
        </a:p>
      </dsp:txBody>
      <dsp:txXfrm>
        <a:off x="35620" y="1247703"/>
        <a:ext cx="11064119" cy="970169"/>
      </dsp:txXfrm>
    </dsp:sp>
    <dsp:sp modelId="{BCD193BD-5AE2-40D0-B320-98428139DFB0}">
      <dsp:nvSpPr>
        <dsp:cNvPr id="0" name=""/>
        <dsp:cNvSpPr/>
      </dsp:nvSpPr>
      <dsp:spPr>
        <a:xfrm>
          <a:off x="5437" y="2433486"/>
          <a:ext cx="11124485" cy="1030535"/>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err="1" smtClean="0"/>
            <a:t>When</a:t>
          </a:r>
          <a:r>
            <a:rPr lang="tr-TR" sz="1800" kern="1200" dirty="0" smtClean="0"/>
            <a:t> </a:t>
          </a:r>
          <a:r>
            <a:rPr lang="en-US" sz="1800" kern="1200" dirty="0" smtClean="0"/>
            <a:t>the Council of State or the Regional Administrative Court</a:t>
          </a:r>
          <a:r>
            <a:rPr lang="en-US" sz="1800" b="1" kern="1200" dirty="0" smtClean="0"/>
            <a:t> reverses</a:t>
          </a:r>
          <a:r>
            <a:rPr lang="en-US" sz="1800" kern="1200" dirty="0" smtClean="0"/>
            <a:t> the first degree decision, if the taxpayer pays 50% of the original tax </a:t>
          </a:r>
          <a:r>
            <a:rPr lang="tr-TR" sz="1800" kern="1200" dirty="0" err="1" smtClean="0"/>
            <a:t>and</a:t>
          </a:r>
          <a:r>
            <a:rPr lang="tr-TR" sz="1800" kern="1200" dirty="0" smtClean="0"/>
            <a:t> </a:t>
          </a:r>
          <a:r>
            <a:rPr lang="en-US" sz="1800" kern="1200" dirty="0" smtClean="0"/>
            <a:t>the amount to be calculated on 50% of the original tax amount based on the PPI monthly rates until May 18, 2018, the remaining 50% of the original tax, delay interests and the entire tax penalty (for penalties not derived from an original tax if  25% of the penalty is paid, the remaining 75%) will be written off</a:t>
          </a:r>
          <a:endParaRPr lang="en-US" sz="1800" kern="1200" dirty="0"/>
        </a:p>
      </dsp:txBody>
      <dsp:txXfrm>
        <a:off x="35620" y="2463669"/>
        <a:ext cx="11064119" cy="97016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29A377-2BA0-4D01-88AE-E911B1FF4008}">
      <dsp:nvSpPr>
        <dsp:cNvPr id="0" name=""/>
        <dsp:cNvSpPr/>
      </dsp:nvSpPr>
      <dsp:spPr>
        <a:xfrm>
          <a:off x="-2403705" y="-373427"/>
          <a:ext cx="2886551" cy="2886551"/>
        </a:xfrm>
        <a:prstGeom prst="blockArc">
          <a:avLst>
            <a:gd name="adj1" fmla="val 18900000"/>
            <a:gd name="adj2" fmla="val 2700000"/>
            <a:gd name="adj3" fmla="val 748"/>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1B87E57-3731-4E92-AEC8-F86D659B2CC3}">
      <dsp:nvSpPr>
        <dsp:cNvPr id="0" name=""/>
        <dsp:cNvSpPr/>
      </dsp:nvSpPr>
      <dsp:spPr>
        <a:xfrm>
          <a:off x="393329" y="305676"/>
          <a:ext cx="9982967" cy="611268"/>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5194" tIns="45720" rIns="45720" bIns="45720" numCol="1" spcCol="1270" anchor="ctr" anchorCtr="0">
          <a:noAutofit/>
        </a:bodyPr>
        <a:lstStyle/>
        <a:p>
          <a:pPr lvl="0" algn="l" defTabSz="800100">
            <a:lnSpc>
              <a:spcPct val="90000"/>
            </a:lnSpc>
            <a:spcBef>
              <a:spcPct val="0"/>
            </a:spcBef>
            <a:spcAft>
              <a:spcPct val="35000"/>
            </a:spcAft>
          </a:pPr>
          <a:r>
            <a:rPr lang="en-US" sz="1800" kern="1200" dirty="0" smtClean="0"/>
            <a:t>If those assets subject to an 18% general VAT rate, they should declare a 10% VAT through a reverse charge mechanism and paid over the declared value of the assets within the declaration period. </a:t>
          </a:r>
          <a:endParaRPr lang="en-US" sz="1800" kern="1200" dirty="0"/>
        </a:p>
      </dsp:txBody>
      <dsp:txXfrm>
        <a:off x="393329" y="305676"/>
        <a:ext cx="9982967" cy="611268"/>
      </dsp:txXfrm>
    </dsp:sp>
    <dsp:sp modelId="{1A7FF26F-CA83-4289-8942-19CC251DF88D}">
      <dsp:nvSpPr>
        <dsp:cNvPr id="0" name=""/>
        <dsp:cNvSpPr/>
      </dsp:nvSpPr>
      <dsp:spPr>
        <a:xfrm>
          <a:off x="11286" y="229268"/>
          <a:ext cx="764085" cy="764085"/>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AF7F15C-CECC-4FDD-B27F-1D451F32A8FE}">
      <dsp:nvSpPr>
        <dsp:cNvPr id="0" name=""/>
        <dsp:cNvSpPr/>
      </dsp:nvSpPr>
      <dsp:spPr>
        <a:xfrm>
          <a:off x="393329" y="1222750"/>
          <a:ext cx="9982967" cy="611268"/>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5194" tIns="45720" rIns="45720" bIns="45720" numCol="1" spcCol="1270" anchor="ctr" anchorCtr="0">
          <a:noAutofit/>
        </a:bodyPr>
        <a:lstStyle/>
        <a:p>
          <a:pPr lvl="0" algn="l" defTabSz="800100">
            <a:lnSpc>
              <a:spcPct val="90000"/>
            </a:lnSpc>
            <a:spcBef>
              <a:spcPct val="0"/>
            </a:spcBef>
            <a:spcAft>
              <a:spcPct val="35000"/>
            </a:spcAft>
          </a:pPr>
          <a:r>
            <a:rPr lang="en-US" sz="1800" kern="1200" dirty="0" smtClean="0"/>
            <a:t>If the assets are subject to a reduced VAT rate, the half rate of the reduced VAT rate should be used while calculating the VAT to be declared and paid</a:t>
          </a:r>
          <a:r>
            <a:rPr lang="tr-TR" sz="1800" kern="1200" dirty="0" smtClean="0"/>
            <a:t>.</a:t>
          </a:r>
          <a:endParaRPr lang="en-US" sz="1800" kern="1200" dirty="0"/>
        </a:p>
      </dsp:txBody>
      <dsp:txXfrm>
        <a:off x="393329" y="1222750"/>
        <a:ext cx="9982967" cy="611268"/>
      </dsp:txXfrm>
    </dsp:sp>
    <dsp:sp modelId="{87B3AC65-9CDF-4A83-958A-C0A1B4F3D6A1}">
      <dsp:nvSpPr>
        <dsp:cNvPr id="0" name=""/>
        <dsp:cNvSpPr/>
      </dsp:nvSpPr>
      <dsp:spPr>
        <a:xfrm>
          <a:off x="14901" y="1135507"/>
          <a:ext cx="764085" cy="764085"/>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F618A9-C20A-4C16-AEC6-8976BB6CC155}">
      <dsp:nvSpPr>
        <dsp:cNvPr id="0" name=""/>
        <dsp:cNvSpPr/>
      </dsp:nvSpPr>
      <dsp:spPr>
        <a:xfrm>
          <a:off x="10535" y="13067"/>
          <a:ext cx="10777352" cy="1508522"/>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Individuals and legal entities can freely dispose their capital market instruments </a:t>
          </a:r>
          <a:r>
            <a:rPr lang="tr-TR" sz="2400" kern="1200" dirty="0" smtClean="0"/>
            <a:t>in </a:t>
          </a:r>
          <a:r>
            <a:rPr lang="en-US" sz="2400" kern="1200" dirty="0" smtClean="0"/>
            <a:t>abroad if they duly </a:t>
          </a:r>
          <a:r>
            <a:rPr lang="tr-TR" sz="2400" kern="1200" dirty="0" err="1" smtClean="0"/>
            <a:t>inform</a:t>
          </a:r>
          <a:r>
            <a:rPr lang="tr-TR" sz="2400" kern="1200" dirty="0" smtClean="0"/>
            <a:t> </a:t>
          </a:r>
          <a:r>
            <a:rPr lang="en-US" sz="2400" kern="1200" dirty="0" smtClean="0"/>
            <a:t>Turkish banks or intermediary institutions</a:t>
          </a:r>
          <a:r>
            <a:rPr lang="tr-TR" sz="2400" kern="1200" dirty="0" smtClean="0"/>
            <a:t> </a:t>
          </a:r>
          <a:r>
            <a:rPr lang="tr-TR" sz="2400" kern="1200" dirty="0" err="1" smtClean="0"/>
            <a:t>until</a:t>
          </a:r>
          <a:r>
            <a:rPr lang="tr-TR" sz="2400" kern="1200" dirty="0" smtClean="0"/>
            <a:t> </a:t>
          </a:r>
          <a:r>
            <a:rPr lang="en-US" sz="2400" kern="1200" dirty="0" smtClean="0"/>
            <a:t>November 30, 2018.  No tax audit or assessment will be conducted on these assets</a:t>
          </a:r>
          <a:endParaRPr lang="en-US" sz="2400" kern="1200" dirty="0"/>
        </a:p>
      </dsp:txBody>
      <dsp:txXfrm>
        <a:off x="54718" y="57250"/>
        <a:ext cx="10688986" cy="1420156"/>
      </dsp:txXfrm>
    </dsp:sp>
    <dsp:sp modelId="{E28F9140-564E-4F0F-BEF8-C6F4C9B59225}">
      <dsp:nvSpPr>
        <dsp:cNvPr id="0" name=""/>
        <dsp:cNvSpPr/>
      </dsp:nvSpPr>
      <dsp:spPr>
        <a:xfrm>
          <a:off x="5267" y="1697685"/>
          <a:ext cx="10777352" cy="1508522"/>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Banks and intermediary institutions will </a:t>
          </a:r>
          <a:r>
            <a:rPr lang="tr-TR" sz="2300" kern="1200" dirty="0" err="1" smtClean="0"/>
            <a:t>excise</a:t>
          </a:r>
          <a:r>
            <a:rPr lang="tr-TR" sz="2300" kern="1200" dirty="0" smtClean="0"/>
            <a:t> </a:t>
          </a:r>
          <a:r>
            <a:rPr lang="en-US" sz="2300" kern="1200" dirty="0" smtClean="0"/>
            <a:t>2%</a:t>
          </a:r>
          <a:r>
            <a:rPr lang="tr-TR" sz="2300" kern="1200" dirty="0" smtClean="0"/>
            <a:t> (</a:t>
          </a:r>
          <a:r>
            <a:rPr lang="en-US" sz="2300" kern="1200" dirty="0" smtClean="0"/>
            <a:t>is inapplicable if the assets are brought into Turkey </a:t>
          </a:r>
          <a:r>
            <a:rPr lang="tr-TR" sz="2300" kern="1200" dirty="0" err="1" smtClean="0"/>
            <a:t>until</a:t>
          </a:r>
          <a:r>
            <a:rPr lang="tr-TR" sz="2300" kern="1200" dirty="0" smtClean="0"/>
            <a:t> </a:t>
          </a:r>
          <a:r>
            <a:rPr lang="en-US" sz="2300" kern="1200" dirty="0" smtClean="0"/>
            <a:t>July 31, 2018</a:t>
          </a:r>
          <a:r>
            <a:rPr lang="tr-TR" sz="2300" kern="1200" dirty="0" smtClean="0"/>
            <a:t>) </a:t>
          </a:r>
          <a:r>
            <a:rPr lang="en-US" sz="2300" kern="1200" dirty="0" smtClean="0"/>
            <a:t> tax on these assets. </a:t>
          </a:r>
          <a:r>
            <a:rPr lang="tr-TR" sz="2300" kern="1200" dirty="0" err="1" smtClean="0"/>
            <a:t>They</a:t>
          </a:r>
          <a:r>
            <a:rPr lang="en-US" sz="2300" kern="1200" dirty="0" smtClean="0"/>
            <a:t> are responsible for declaring and paying the tax to tax office through a tax return </a:t>
          </a:r>
          <a:r>
            <a:rPr lang="tr-TR" sz="2300" kern="1200" dirty="0" err="1" smtClean="0"/>
            <a:t>until</a:t>
          </a:r>
          <a:r>
            <a:rPr lang="tr-TR" sz="2300" kern="1200" dirty="0" smtClean="0"/>
            <a:t> </a:t>
          </a:r>
          <a:r>
            <a:rPr lang="en-US" sz="2300" kern="1200" dirty="0" smtClean="0"/>
            <a:t>December 31, 2018.</a:t>
          </a:r>
          <a:endParaRPr lang="en-US" sz="2300" kern="1200" dirty="0"/>
        </a:p>
      </dsp:txBody>
      <dsp:txXfrm>
        <a:off x="49450" y="1741868"/>
        <a:ext cx="10688986" cy="1420156"/>
      </dsp:txXfrm>
    </dsp:sp>
    <dsp:sp modelId="{DCB941C5-72A9-4784-8ECD-7F4E196CD873}">
      <dsp:nvSpPr>
        <dsp:cNvPr id="0" name=""/>
        <dsp:cNvSpPr/>
      </dsp:nvSpPr>
      <dsp:spPr>
        <a:xfrm>
          <a:off x="5267" y="3392046"/>
          <a:ext cx="10777352" cy="1508522"/>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This tax cannot be recorded as an expense or be offset from other taxes. Losses arising from the disposal of assets brought into Turkey cannot be considered an expense or deduction for income and corporate income tax purposes.</a:t>
          </a:r>
          <a:endParaRPr lang="en-US" sz="2300" kern="1200" dirty="0"/>
        </a:p>
      </dsp:txBody>
      <dsp:txXfrm>
        <a:off x="49450" y="3436229"/>
        <a:ext cx="10688986" cy="142015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17A4DB-628A-4A45-AF1C-AAC308B46265}" type="datetimeFigureOut">
              <a:rPr lang="tr-TR" smtClean="0"/>
              <a:t>24.5.2018</a:t>
            </a:fld>
            <a:endParaRPr lang="tr-T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9632B8-02D0-41E2-B600-6349BE252263}" type="slidenum">
              <a:rPr lang="tr-TR" smtClean="0"/>
              <a:t>‹#›</a:t>
            </a:fld>
            <a:endParaRPr lang="tr-TR"/>
          </a:p>
        </p:txBody>
      </p:sp>
    </p:spTree>
    <p:extLst>
      <p:ext uri="{BB962C8B-B14F-4D97-AF65-F5344CB8AC3E}">
        <p14:creationId xmlns:p14="http://schemas.microsoft.com/office/powerpoint/2010/main" val="1870213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a:p>
        </p:txBody>
      </p:sp>
      <p:sp>
        <p:nvSpPr>
          <p:cNvPr id="4" name="Slide Number Placeholder 3"/>
          <p:cNvSpPr>
            <a:spLocks noGrp="1"/>
          </p:cNvSpPr>
          <p:nvPr>
            <p:ph type="sldNum" sz="quarter" idx="10"/>
          </p:nvPr>
        </p:nvSpPr>
        <p:spPr/>
        <p:txBody>
          <a:bodyPr/>
          <a:lstStyle/>
          <a:p>
            <a:fld id="{3F9632B8-02D0-41E2-B600-6349BE252263}" type="slidenum">
              <a:rPr lang="tr-TR" smtClean="0"/>
              <a:t>2</a:t>
            </a:fld>
            <a:endParaRPr lang="tr-TR"/>
          </a:p>
        </p:txBody>
      </p:sp>
    </p:spTree>
    <p:extLst>
      <p:ext uri="{BB962C8B-B14F-4D97-AF65-F5344CB8AC3E}">
        <p14:creationId xmlns:p14="http://schemas.microsoft.com/office/powerpoint/2010/main" val="1556860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a:p>
        </p:txBody>
      </p:sp>
      <p:sp>
        <p:nvSpPr>
          <p:cNvPr id="4" name="Slide Number Placeholder 3"/>
          <p:cNvSpPr>
            <a:spLocks noGrp="1"/>
          </p:cNvSpPr>
          <p:nvPr>
            <p:ph type="sldNum" sz="quarter" idx="10"/>
          </p:nvPr>
        </p:nvSpPr>
        <p:spPr/>
        <p:txBody>
          <a:bodyPr/>
          <a:lstStyle/>
          <a:p>
            <a:fld id="{3F9632B8-02D0-41E2-B600-6349BE252263}" type="slidenum">
              <a:rPr lang="tr-TR" smtClean="0"/>
              <a:t>17</a:t>
            </a:fld>
            <a:endParaRPr lang="tr-TR"/>
          </a:p>
        </p:txBody>
      </p:sp>
    </p:spTree>
    <p:extLst>
      <p:ext uri="{BB962C8B-B14F-4D97-AF65-F5344CB8AC3E}">
        <p14:creationId xmlns:p14="http://schemas.microsoft.com/office/powerpoint/2010/main" val="4018785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64935D0-84A9-4855-A777-BED8ADFC9F3A}" type="datetime1">
              <a:rPr lang="en-US" smtClean="0"/>
              <a:t>5/24/2018</a:t>
            </a:fld>
            <a:endParaRPr lang="en-US"/>
          </a:p>
        </p:txBody>
      </p:sp>
      <p:sp>
        <p:nvSpPr>
          <p:cNvPr id="5" name="Footer Placeholder 4"/>
          <p:cNvSpPr>
            <a:spLocks noGrp="1"/>
          </p:cNvSpPr>
          <p:nvPr>
            <p:ph type="ftr" sz="quarter" idx="11"/>
          </p:nvPr>
        </p:nvSpPr>
        <p:spPr/>
        <p:txBody>
          <a:bodyPr/>
          <a:lstStyle/>
          <a:p>
            <a:r>
              <a:rPr lang="en-US" dirty="0" smtClean="0"/>
              <a:t>lnkn</a:t>
            </a:r>
            <a:endParaRPr lang="en-US" dirty="0"/>
          </a:p>
        </p:txBody>
      </p:sp>
      <p:sp>
        <p:nvSpPr>
          <p:cNvPr id="6" name="Slide Number Placeholder 5"/>
          <p:cNvSpPr>
            <a:spLocks noGrp="1"/>
          </p:cNvSpPr>
          <p:nvPr>
            <p:ph type="sldNum" sz="quarter" idx="12"/>
          </p:nvPr>
        </p:nvSpPr>
        <p:spPr/>
        <p:txBody>
          <a:bodyPr/>
          <a:lstStyle/>
          <a:p>
            <a:fld id="{70AB8518-E641-4A07-8E73-96DBD422F2ED}" type="slidenum">
              <a:rPr lang="en-US" smtClean="0"/>
              <a:t>‹#›</a:t>
            </a:fld>
            <a:endParaRPr lang="en-US"/>
          </a:p>
        </p:txBody>
      </p:sp>
    </p:spTree>
    <p:extLst>
      <p:ext uri="{BB962C8B-B14F-4D97-AF65-F5344CB8AC3E}">
        <p14:creationId xmlns:p14="http://schemas.microsoft.com/office/powerpoint/2010/main" val="1926993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8CA8AE-B371-4647-AAD2-7131ADFDFBA1}" type="datetime1">
              <a:rPr lang="en-US" smtClean="0"/>
              <a:t>5/24/2018</a:t>
            </a:fld>
            <a:endParaRPr lang="en-US"/>
          </a:p>
        </p:txBody>
      </p:sp>
      <p:sp>
        <p:nvSpPr>
          <p:cNvPr id="5" name="Footer Placeholder 4"/>
          <p:cNvSpPr>
            <a:spLocks noGrp="1"/>
          </p:cNvSpPr>
          <p:nvPr>
            <p:ph type="ftr" sz="quarter" idx="11"/>
          </p:nvPr>
        </p:nvSpPr>
        <p:spPr/>
        <p:txBody>
          <a:bodyPr/>
          <a:lstStyle/>
          <a:p>
            <a:r>
              <a:rPr lang="en-US" dirty="0" smtClean="0"/>
              <a:t>lnkn</a:t>
            </a:r>
            <a:endParaRPr lang="en-US" dirty="0"/>
          </a:p>
        </p:txBody>
      </p:sp>
      <p:sp>
        <p:nvSpPr>
          <p:cNvPr id="6" name="Slide Number Placeholder 5"/>
          <p:cNvSpPr>
            <a:spLocks noGrp="1"/>
          </p:cNvSpPr>
          <p:nvPr>
            <p:ph type="sldNum" sz="quarter" idx="12"/>
          </p:nvPr>
        </p:nvSpPr>
        <p:spPr/>
        <p:txBody>
          <a:bodyPr/>
          <a:lstStyle/>
          <a:p>
            <a:fld id="{70AB8518-E641-4A07-8E73-96DBD422F2ED}" type="slidenum">
              <a:rPr lang="en-US" smtClean="0"/>
              <a:t>‹#›</a:t>
            </a:fld>
            <a:endParaRPr lang="en-US"/>
          </a:p>
        </p:txBody>
      </p:sp>
    </p:spTree>
    <p:extLst>
      <p:ext uri="{BB962C8B-B14F-4D97-AF65-F5344CB8AC3E}">
        <p14:creationId xmlns:p14="http://schemas.microsoft.com/office/powerpoint/2010/main" val="3519360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71F64B-D164-4580-ADE6-60C25AD9AC61}" type="datetime1">
              <a:rPr lang="en-US" smtClean="0"/>
              <a:t>5/24/2018</a:t>
            </a:fld>
            <a:endParaRPr lang="en-US"/>
          </a:p>
        </p:txBody>
      </p:sp>
      <p:sp>
        <p:nvSpPr>
          <p:cNvPr id="5" name="Footer Placeholder 4"/>
          <p:cNvSpPr>
            <a:spLocks noGrp="1"/>
          </p:cNvSpPr>
          <p:nvPr>
            <p:ph type="ftr" sz="quarter" idx="11"/>
          </p:nvPr>
        </p:nvSpPr>
        <p:spPr/>
        <p:txBody>
          <a:bodyPr/>
          <a:lstStyle/>
          <a:p>
            <a:r>
              <a:rPr lang="en-US" dirty="0" smtClean="0"/>
              <a:t>lnkn</a:t>
            </a:r>
            <a:endParaRPr lang="en-US" dirty="0"/>
          </a:p>
        </p:txBody>
      </p:sp>
      <p:sp>
        <p:nvSpPr>
          <p:cNvPr id="6" name="Slide Number Placeholder 5"/>
          <p:cNvSpPr>
            <a:spLocks noGrp="1"/>
          </p:cNvSpPr>
          <p:nvPr>
            <p:ph type="sldNum" sz="quarter" idx="12"/>
          </p:nvPr>
        </p:nvSpPr>
        <p:spPr/>
        <p:txBody>
          <a:bodyPr/>
          <a:lstStyle/>
          <a:p>
            <a:fld id="{70AB8518-E641-4A07-8E73-96DBD422F2ED}" type="slidenum">
              <a:rPr lang="en-US" smtClean="0"/>
              <a:t>‹#›</a:t>
            </a:fld>
            <a:endParaRPr lang="en-US"/>
          </a:p>
        </p:txBody>
      </p:sp>
    </p:spTree>
    <p:extLst>
      <p:ext uri="{BB962C8B-B14F-4D97-AF65-F5344CB8AC3E}">
        <p14:creationId xmlns:p14="http://schemas.microsoft.com/office/powerpoint/2010/main" val="4033875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FAB213-4E00-4081-B3FA-BA80134C5D32}" type="datetime1">
              <a:rPr lang="en-US" smtClean="0"/>
              <a:t>5/24/2018</a:t>
            </a:fld>
            <a:endParaRPr lang="en-US"/>
          </a:p>
        </p:txBody>
      </p:sp>
      <p:sp>
        <p:nvSpPr>
          <p:cNvPr id="5" name="Footer Placeholder 4"/>
          <p:cNvSpPr>
            <a:spLocks noGrp="1"/>
          </p:cNvSpPr>
          <p:nvPr>
            <p:ph type="ftr" sz="quarter" idx="11"/>
          </p:nvPr>
        </p:nvSpPr>
        <p:spPr/>
        <p:txBody>
          <a:bodyPr/>
          <a:lstStyle/>
          <a:p>
            <a:r>
              <a:rPr lang="en-US" dirty="0" smtClean="0"/>
              <a:t>lnkn</a:t>
            </a:r>
            <a:endParaRPr lang="en-US" dirty="0"/>
          </a:p>
        </p:txBody>
      </p:sp>
      <p:sp>
        <p:nvSpPr>
          <p:cNvPr id="6" name="Slide Number Placeholder 5"/>
          <p:cNvSpPr>
            <a:spLocks noGrp="1"/>
          </p:cNvSpPr>
          <p:nvPr>
            <p:ph type="sldNum" sz="quarter" idx="12"/>
          </p:nvPr>
        </p:nvSpPr>
        <p:spPr/>
        <p:txBody>
          <a:bodyPr/>
          <a:lstStyle/>
          <a:p>
            <a:fld id="{70AB8518-E641-4A07-8E73-96DBD422F2ED}" type="slidenum">
              <a:rPr lang="en-US" smtClean="0"/>
              <a:t>‹#›</a:t>
            </a:fld>
            <a:endParaRPr lang="en-US"/>
          </a:p>
        </p:txBody>
      </p:sp>
    </p:spTree>
    <p:extLst>
      <p:ext uri="{BB962C8B-B14F-4D97-AF65-F5344CB8AC3E}">
        <p14:creationId xmlns:p14="http://schemas.microsoft.com/office/powerpoint/2010/main" val="1591755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44F63D-729B-44A7-B213-5C18794107FF}" type="datetime1">
              <a:rPr lang="en-US" smtClean="0"/>
              <a:t>5/24/2018</a:t>
            </a:fld>
            <a:endParaRPr lang="en-US"/>
          </a:p>
        </p:txBody>
      </p:sp>
      <p:sp>
        <p:nvSpPr>
          <p:cNvPr id="5" name="Footer Placeholder 4"/>
          <p:cNvSpPr>
            <a:spLocks noGrp="1"/>
          </p:cNvSpPr>
          <p:nvPr>
            <p:ph type="ftr" sz="quarter" idx="11"/>
          </p:nvPr>
        </p:nvSpPr>
        <p:spPr/>
        <p:txBody>
          <a:bodyPr/>
          <a:lstStyle/>
          <a:p>
            <a:r>
              <a:rPr lang="en-US" dirty="0" smtClean="0"/>
              <a:t>lnkn</a:t>
            </a:r>
            <a:endParaRPr lang="en-US" dirty="0"/>
          </a:p>
        </p:txBody>
      </p:sp>
      <p:sp>
        <p:nvSpPr>
          <p:cNvPr id="6" name="Slide Number Placeholder 5"/>
          <p:cNvSpPr>
            <a:spLocks noGrp="1"/>
          </p:cNvSpPr>
          <p:nvPr>
            <p:ph type="sldNum" sz="quarter" idx="12"/>
          </p:nvPr>
        </p:nvSpPr>
        <p:spPr/>
        <p:txBody>
          <a:bodyPr/>
          <a:lstStyle/>
          <a:p>
            <a:fld id="{70AB8518-E641-4A07-8E73-96DBD422F2ED}" type="slidenum">
              <a:rPr lang="en-US" smtClean="0"/>
              <a:t>‹#›</a:t>
            </a:fld>
            <a:endParaRPr lang="en-US"/>
          </a:p>
        </p:txBody>
      </p:sp>
    </p:spTree>
    <p:extLst>
      <p:ext uri="{BB962C8B-B14F-4D97-AF65-F5344CB8AC3E}">
        <p14:creationId xmlns:p14="http://schemas.microsoft.com/office/powerpoint/2010/main" val="3666434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C0042B8-2632-43BB-95C5-6165F200AE20}" type="datetime1">
              <a:rPr lang="en-US" smtClean="0"/>
              <a:t>5/24/2018</a:t>
            </a:fld>
            <a:endParaRPr lang="en-US"/>
          </a:p>
        </p:txBody>
      </p:sp>
      <p:sp>
        <p:nvSpPr>
          <p:cNvPr id="6" name="Footer Placeholder 5"/>
          <p:cNvSpPr>
            <a:spLocks noGrp="1"/>
          </p:cNvSpPr>
          <p:nvPr>
            <p:ph type="ftr" sz="quarter" idx="11"/>
          </p:nvPr>
        </p:nvSpPr>
        <p:spPr/>
        <p:txBody>
          <a:bodyPr/>
          <a:lstStyle/>
          <a:p>
            <a:r>
              <a:rPr lang="en-US" dirty="0" smtClean="0"/>
              <a:t>lnkn</a:t>
            </a:r>
            <a:endParaRPr lang="en-US" dirty="0"/>
          </a:p>
        </p:txBody>
      </p:sp>
      <p:sp>
        <p:nvSpPr>
          <p:cNvPr id="7" name="Slide Number Placeholder 6"/>
          <p:cNvSpPr>
            <a:spLocks noGrp="1"/>
          </p:cNvSpPr>
          <p:nvPr>
            <p:ph type="sldNum" sz="quarter" idx="12"/>
          </p:nvPr>
        </p:nvSpPr>
        <p:spPr/>
        <p:txBody>
          <a:bodyPr/>
          <a:lstStyle/>
          <a:p>
            <a:fld id="{70AB8518-E641-4A07-8E73-96DBD422F2ED}" type="slidenum">
              <a:rPr lang="en-US" smtClean="0"/>
              <a:t>‹#›</a:t>
            </a:fld>
            <a:endParaRPr lang="en-US"/>
          </a:p>
        </p:txBody>
      </p:sp>
    </p:spTree>
    <p:extLst>
      <p:ext uri="{BB962C8B-B14F-4D97-AF65-F5344CB8AC3E}">
        <p14:creationId xmlns:p14="http://schemas.microsoft.com/office/powerpoint/2010/main" val="3804723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CCE0EF0-4C1F-43AA-947F-AABA5E51FC7A}" type="datetime1">
              <a:rPr lang="en-US" smtClean="0"/>
              <a:t>5/24/2018</a:t>
            </a:fld>
            <a:endParaRPr lang="en-US"/>
          </a:p>
        </p:txBody>
      </p:sp>
      <p:sp>
        <p:nvSpPr>
          <p:cNvPr id="8" name="Footer Placeholder 7"/>
          <p:cNvSpPr>
            <a:spLocks noGrp="1"/>
          </p:cNvSpPr>
          <p:nvPr>
            <p:ph type="ftr" sz="quarter" idx="11"/>
          </p:nvPr>
        </p:nvSpPr>
        <p:spPr/>
        <p:txBody>
          <a:bodyPr/>
          <a:lstStyle/>
          <a:p>
            <a:r>
              <a:rPr lang="en-US" dirty="0" smtClean="0"/>
              <a:t>lnkn</a:t>
            </a:r>
            <a:endParaRPr lang="en-US" dirty="0"/>
          </a:p>
        </p:txBody>
      </p:sp>
      <p:sp>
        <p:nvSpPr>
          <p:cNvPr id="9" name="Slide Number Placeholder 8"/>
          <p:cNvSpPr>
            <a:spLocks noGrp="1"/>
          </p:cNvSpPr>
          <p:nvPr>
            <p:ph type="sldNum" sz="quarter" idx="12"/>
          </p:nvPr>
        </p:nvSpPr>
        <p:spPr/>
        <p:txBody>
          <a:bodyPr/>
          <a:lstStyle/>
          <a:p>
            <a:fld id="{70AB8518-E641-4A07-8E73-96DBD422F2ED}" type="slidenum">
              <a:rPr lang="en-US" smtClean="0"/>
              <a:t>‹#›</a:t>
            </a:fld>
            <a:endParaRPr lang="en-US"/>
          </a:p>
        </p:txBody>
      </p:sp>
    </p:spTree>
    <p:extLst>
      <p:ext uri="{BB962C8B-B14F-4D97-AF65-F5344CB8AC3E}">
        <p14:creationId xmlns:p14="http://schemas.microsoft.com/office/powerpoint/2010/main" val="532153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88CD6BD-E077-4793-A01D-686B2DFDBF70}" type="datetime1">
              <a:rPr lang="en-US" smtClean="0"/>
              <a:t>5/24/2018</a:t>
            </a:fld>
            <a:endParaRPr lang="en-US"/>
          </a:p>
        </p:txBody>
      </p:sp>
      <p:sp>
        <p:nvSpPr>
          <p:cNvPr id="4" name="Footer Placeholder 3"/>
          <p:cNvSpPr>
            <a:spLocks noGrp="1"/>
          </p:cNvSpPr>
          <p:nvPr>
            <p:ph type="ftr" sz="quarter" idx="11"/>
          </p:nvPr>
        </p:nvSpPr>
        <p:spPr/>
        <p:txBody>
          <a:bodyPr/>
          <a:lstStyle/>
          <a:p>
            <a:r>
              <a:rPr lang="en-US" dirty="0" smtClean="0"/>
              <a:t>lnkn</a:t>
            </a:r>
            <a:endParaRPr lang="en-US" dirty="0"/>
          </a:p>
        </p:txBody>
      </p:sp>
      <p:sp>
        <p:nvSpPr>
          <p:cNvPr id="5" name="Slide Number Placeholder 4"/>
          <p:cNvSpPr>
            <a:spLocks noGrp="1"/>
          </p:cNvSpPr>
          <p:nvPr>
            <p:ph type="sldNum" sz="quarter" idx="12"/>
          </p:nvPr>
        </p:nvSpPr>
        <p:spPr/>
        <p:txBody>
          <a:bodyPr/>
          <a:lstStyle/>
          <a:p>
            <a:fld id="{70AB8518-E641-4A07-8E73-96DBD422F2ED}" type="slidenum">
              <a:rPr lang="en-US" smtClean="0"/>
              <a:t>‹#›</a:t>
            </a:fld>
            <a:endParaRPr lang="en-US"/>
          </a:p>
        </p:txBody>
      </p:sp>
    </p:spTree>
    <p:extLst>
      <p:ext uri="{BB962C8B-B14F-4D97-AF65-F5344CB8AC3E}">
        <p14:creationId xmlns:p14="http://schemas.microsoft.com/office/powerpoint/2010/main" val="2276751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08457D-C4E8-42D4-83CC-04D723365168}" type="datetime1">
              <a:rPr lang="en-US" smtClean="0"/>
              <a:t>5/24/2018</a:t>
            </a:fld>
            <a:endParaRPr lang="en-US"/>
          </a:p>
        </p:txBody>
      </p:sp>
      <p:sp>
        <p:nvSpPr>
          <p:cNvPr id="3" name="Footer Placeholder 2"/>
          <p:cNvSpPr>
            <a:spLocks noGrp="1"/>
          </p:cNvSpPr>
          <p:nvPr>
            <p:ph type="ftr" sz="quarter" idx="11"/>
          </p:nvPr>
        </p:nvSpPr>
        <p:spPr/>
        <p:txBody>
          <a:bodyPr/>
          <a:lstStyle/>
          <a:p>
            <a:r>
              <a:rPr lang="en-US" dirty="0" smtClean="0"/>
              <a:t>lnkn</a:t>
            </a:r>
            <a:endParaRPr lang="en-US" dirty="0"/>
          </a:p>
        </p:txBody>
      </p:sp>
      <p:sp>
        <p:nvSpPr>
          <p:cNvPr id="4" name="Slide Number Placeholder 3"/>
          <p:cNvSpPr>
            <a:spLocks noGrp="1"/>
          </p:cNvSpPr>
          <p:nvPr>
            <p:ph type="sldNum" sz="quarter" idx="12"/>
          </p:nvPr>
        </p:nvSpPr>
        <p:spPr/>
        <p:txBody>
          <a:bodyPr/>
          <a:lstStyle/>
          <a:p>
            <a:fld id="{70AB8518-E641-4A07-8E73-96DBD422F2ED}" type="slidenum">
              <a:rPr lang="en-US" smtClean="0"/>
              <a:t>‹#›</a:t>
            </a:fld>
            <a:endParaRPr lang="en-US"/>
          </a:p>
        </p:txBody>
      </p:sp>
    </p:spTree>
    <p:extLst>
      <p:ext uri="{BB962C8B-B14F-4D97-AF65-F5344CB8AC3E}">
        <p14:creationId xmlns:p14="http://schemas.microsoft.com/office/powerpoint/2010/main" val="2297948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6C8021-93DF-48AD-AE16-31A9DAC38FCA}" type="datetime1">
              <a:rPr lang="en-US" smtClean="0"/>
              <a:t>5/24/2018</a:t>
            </a:fld>
            <a:endParaRPr lang="en-US"/>
          </a:p>
        </p:txBody>
      </p:sp>
      <p:sp>
        <p:nvSpPr>
          <p:cNvPr id="6" name="Footer Placeholder 5"/>
          <p:cNvSpPr>
            <a:spLocks noGrp="1"/>
          </p:cNvSpPr>
          <p:nvPr>
            <p:ph type="ftr" sz="quarter" idx="11"/>
          </p:nvPr>
        </p:nvSpPr>
        <p:spPr/>
        <p:txBody>
          <a:bodyPr/>
          <a:lstStyle/>
          <a:p>
            <a:r>
              <a:rPr lang="en-US" dirty="0" smtClean="0"/>
              <a:t>lnkn</a:t>
            </a:r>
            <a:endParaRPr lang="en-US" dirty="0"/>
          </a:p>
        </p:txBody>
      </p:sp>
      <p:sp>
        <p:nvSpPr>
          <p:cNvPr id="7" name="Slide Number Placeholder 6"/>
          <p:cNvSpPr>
            <a:spLocks noGrp="1"/>
          </p:cNvSpPr>
          <p:nvPr>
            <p:ph type="sldNum" sz="quarter" idx="12"/>
          </p:nvPr>
        </p:nvSpPr>
        <p:spPr/>
        <p:txBody>
          <a:bodyPr/>
          <a:lstStyle/>
          <a:p>
            <a:fld id="{70AB8518-E641-4A07-8E73-96DBD422F2ED}" type="slidenum">
              <a:rPr lang="en-US" smtClean="0"/>
              <a:t>‹#›</a:t>
            </a:fld>
            <a:endParaRPr lang="en-US"/>
          </a:p>
        </p:txBody>
      </p:sp>
    </p:spTree>
    <p:extLst>
      <p:ext uri="{BB962C8B-B14F-4D97-AF65-F5344CB8AC3E}">
        <p14:creationId xmlns:p14="http://schemas.microsoft.com/office/powerpoint/2010/main" val="2645230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6F940F-C07B-4E04-BA3A-4FA5EB542478}" type="datetime1">
              <a:rPr lang="en-US" smtClean="0"/>
              <a:t>5/24/2018</a:t>
            </a:fld>
            <a:endParaRPr lang="en-US"/>
          </a:p>
        </p:txBody>
      </p:sp>
      <p:sp>
        <p:nvSpPr>
          <p:cNvPr id="6" name="Footer Placeholder 5"/>
          <p:cNvSpPr>
            <a:spLocks noGrp="1"/>
          </p:cNvSpPr>
          <p:nvPr>
            <p:ph type="ftr" sz="quarter" idx="11"/>
          </p:nvPr>
        </p:nvSpPr>
        <p:spPr/>
        <p:txBody>
          <a:bodyPr/>
          <a:lstStyle/>
          <a:p>
            <a:r>
              <a:rPr lang="en-US" dirty="0" smtClean="0"/>
              <a:t>lnkn</a:t>
            </a:r>
            <a:endParaRPr lang="en-US" dirty="0"/>
          </a:p>
        </p:txBody>
      </p:sp>
      <p:sp>
        <p:nvSpPr>
          <p:cNvPr id="7" name="Slide Number Placeholder 6"/>
          <p:cNvSpPr>
            <a:spLocks noGrp="1"/>
          </p:cNvSpPr>
          <p:nvPr>
            <p:ph type="sldNum" sz="quarter" idx="12"/>
          </p:nvPr>
        </p:nvSpPr>
        <p:spPr/>
        <p:txBody>
          <a:bodyPr/>
          <a:lstStyle/>
          <a:p>
            <a:fld id="{70AB8518-E641-4A07-8E73-96DBD422F2ED}" type="slidenum">
              <a:rPr lang="en-US" smtClean="0"/>
              <a:t>‹#›</a:t>
            </a:fld>
            <a:endParaRPr lang="en-US"/>
          </a:p>
        </p:txBody>
      </p:sp>
    </p:spTree>
    <p:extLst>
      <p:ext uri="{BB962C8B-B14F-4D97-AF65-F5344CB8AC3E}">
        <p14:creationId xmlns:p14="http://schemas.microsoft.com/office/powerpoint/2010/main" val="909835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B16DD1-FD28-4DFA-809F-0E22753D2BF3}" type="datetime1">
              <a:rPr lang="en-US" smtClean="0"/>
              <a:t>5/24/2018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lnkn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B8518-E641-4A07-8E73-96DBD422F2ED}" type="slidenum">
              <a:rPr lang="en-US" smtClean="0"/>
              <a:t>‹#›</a:t>
            </a:fld>
            <a:endParaRPr lang="en-US"/>
          </a:p>
        </p:txBody>
      </p:sp>
    </p:spTree>
    <p:extLst>
      <p:ext uri="{BB962C8B-B14F-4D97-AF65-F5344CB8AC3E}">
        <p14:creationId xmlns:p14="http://schemas.microsoft.com/office/powerpoint/2010/main" val="10281639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2.jpe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2.jpe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tr-TR" b="1" dirty="0" err="1" smtClean="0"/>
              <a:t>Provisions</a:t>
            </a:r>
            <a:r>
              <a:rPr lang="tr-TR" b="1" dirty="0" smtClean="0"/>
              <a:t> of </a:t>
            </a:r>
            <a:r>
              <a:rPr lang="en-US" b="1" dirty="0" smtClean="0"/>
              <a:t>Turkey</a:t>
            </a:r>
            <a:r>
              <a:rPr lang="tr-TR" b="1" dirty="0" smtClean="0"/>
              <a:t> </a:t>
            </a:r>
            <a:r>
              <a:rPr lang="en-US" b="1" dirty="0" smtClean="0"/>
              <a:t>Tax </a:t>
            </a:r>
            <a:r>
              <a:rPr lang="en-US" b="1" dirty="0"/>
              <a:t>Amnesty Law</a:t>
            </a:r>
            <a:endParaRPr lang="en-US" dirty="0"/>
          </a:p>
        </p:txBody>
      </p:sp>
      <p:sp>
        <p:nvSpPr>
          <p:cNvPr id="8" name="AutoShape 5" descr="grant thornton ile ilgili gÃ¶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Subtitle 9"/>
          <p:cNvSpPr>
            <a:spLocks noGrp="1"/>
          </p:cNvSpPr>
          <p:nvPr>
            <p:ph type="subTitle" idx="1"/>
          </p:nvPr>
        </p:nvSpPr>
        <p:spPr/>
        <p:txBody>
          <a:bodyPr/>
          <a:lstStyle/>
          <a:p>
            <a:r>
              <a:rPr lang="tr-TR" dirty="0" smtClean="0"/>
              <a:t>LAW NO:7143</a:t>
            </a:r>
          </a:p>
          <a:p>
            <a:endParaRPr lang="en-US" dirty="0"/>
          </a:p>
        </p:txBody>
      </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17848" y="4526280"/>
            <a:ext cx="3494964" cy="1066800"/>
          </a:xfrm>
          <a:prstGeom prst="rect">
            <a:avLst/>
          </a:prstGeom>
        </p:spPr>
      </p:pic>
      <p:sp>
        <p:nvSpPr>
          <p:cNvPr id="2" name="Slide Number Placeholder 1"/>
          <p:cNvSpPr>
            <a:spLocks noGrp="1"/>
          </p:cNvSpPr>
          <p:nvPr>
            <p:ph type="sldNum" sz="quarter" idx="12"/>
          </p:nvPr>
        </p:nvSpPr>
        <p:spPr/>
        <p:txBody>
          <a:bodyPr/>
          <a:lstStyle/>
          <a:p>
            <a:fld id="{70AB8518-E641-4A07-8E73-96DBD422F2ED}" type="slidenum">
              <a:rPr lang="en-US" smtClean="0"/>
              <a:t>1</a:t>
            </a:fld>
            <a:endParaRPr lang="en-US"/>
          </a:p>
        </p:txBody>
      </p:sp>
    </p:spTree>
    <p:extLst>
      <p:ext uri="{BB962C8B-B14F-4D97-AF65-F5344CB8AC3E}">
        <p14:creationId xmlns:p14="http://schemas.microsoft.com/office/powerpoint/2010/main" val="29998756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5. Business records correction</a:t>
            </a:r>
            <a:endParaRPr lang="en-US" dirty="0"/>
          </a:p>
        </p:txBody>
      </p:sp>
      <p:sp>
        <p:nvSpPr>
          <p:cNvPr id="3" name="Content Placeholder 2"/>
          <p:cNvSpPr>
            <a:spLocks noGrp="1"/>
          </p:cNvSpPr>
          <p:nvPr>
            <p:ph idx="1"/>
          </p:nvPr>
        </p:nvSpPr>
        <p:spPr/>
        <p:txBody>
          <a:bodyPr>
            <a:normAutofit/>
          </a:bodyPr>
          <a:lstStyle/>
          <a:p>
            <a:pPr algn="just"/>
            <a:r>
              <a:rPr lang="tr-TR" dirty="0" smtClean="0"/>
              <a:t> </a:t>
            </a:r>
            <a:r>
              <a:rPr lang="en-US" sz="2200" dirty="0"/>
              <a:t>The Law allows taxpayers to correct their business records without </a:t>
            </a:r>
            <a:r>
              <a:rPr lang="tr-TR" sz="2200" dirty="0" err="1" smtClean="0"/>
              <a:t>excising</a:t>
            </a:r>
            <a:r>
              <a:rPr lang="tr-TR" sz="2200" dirty="0" smtClean="0"/>
              <a:t> </a:t>
            </a:r>
            <a:r>
              <a:rPr lang="en-US" sz="2200" dirty="0" smtClean="0"/>
              <a:t>any tax </a:t>
            </a:r>
            <a:r>
              <a:rPr lang="en-US" sz="2200" dirty="0"/>
              <a:t>penalty or delay interests</a:t>
            </a:r>
            <a:r>
              <a:rPr lang="en-US" sz="2200" dirty="0" smtClean="0"/>
              <a:t>.</a:t>
            </a:r>
            <a:endParaRPr lang="tr-TR" sz="2200" dirty="0" smtClean="0"/>
          </a:p>
          <a:p>
            <a:pPr marL="0" indent="0" algn="just">
              <a:buNone/>
            </a:pPr>
            <a:r>
              <a:rPr lang="en-US" sz="2200" b="1" dirty="0"/>
              <a:t>a) Inventory, machinery, equipment and fixed assets not recorded in the company’s books but are physically held in the </a:t>
            </a:r>
            <a:r>
              <a:rPr lang="en-US" sz="2200" b="1" dirty="0" smtClean="0"/>
              <a:t>enterprise</a:t>
            </a:r>
            <a:endParaRPr lang="tr-TR" sz="2200" b="1" dirty="0" smtClean="0"/>
          </a:p>
          <a:p>
            <a:pPr marL="0" indent="0" algn="just">
              <a:buNone/>
            </a:pPr>
            <a:r>
              <a:rPr lang="en-US" sz="2200" dirty="0" smtClean="0"/>
              <a:t>In </a:t>
            </a:r>
            <a:r>
              <a:rPr lang="en-US" sz="2200" dirty="0"/>
              <a:t>order to benefit from this provision, income and corporate income taxpayers should declare these assets to their tax office through an inventory list that </a:t>
            </a:r>
            <a:r>
              <a:rPr lang="tr-TR" sz="2200" dirty="0" err="1" smtClean="0"/>
              <a:t>exhibit</a:t>
            </a:r>
            <a:r>
              <a:rPr lang="tr-TR" sz="2200" dirty="0" smtClean="0"/>
              <a:t> </a:t>
            </a:r>
            <a:r>
              <a:rPr lang="en-US" sz="2200" dirty="0" smtClean="0"/>
              <a:t>market </a:t>
            </a:r>
            <a:r>
              <a:rPr lang="en-US" sz="2200" dirty="0"/>
              <a:t>values </a:t>
            </a:r>
            <a:r>
              <a:rPr lang="tr-TR" sz="2200" dirty="0" err="1" smtClean="0"/>
              <a:t>until</a:t>
            </a:r>
            <a:r>
              <a:rPr lang="tr-TR" sz="2200" dirty="0" smtClean="0"/>
              <a:t> </a:t>
            </a:r>
            <a:r>
              <a:rPr lang="en-US" sz="2200" dirty="0" smtClean="0"/>
              <a:t>August </a:t>
            </a:r>
            <a:r>
              <a:rPr lang="en-US" sz="2200" dirty="0"/>
              <a:t>31, 2018</a:t>
            </a:r>
            <a:r>
              <a:rPr lang="en-US" dirty="0"/>
              <a:t>. </a:t>
            </a:r>
            <a:endParaRPr lang="tr-TR" dirty="0" smtClean="0"/>
          </a:p>
        </p:txBody>
      </p:sp>
      <p:graphicFrame>
        <p:nvGraphicFramePr>
          <p:cNvPr id="5" name="Diagram 4"/>
          <p:cNvGraphicFramePr/>
          <p:nvPr>
            <p:extLst>
              <p:ext uri="{D42A27DB-BD31-4B8C-83A1-F6EECF244321}">
                <p14:modId xmlns:p14="http://schemas.microsoft.com/office/powerpoint/2010/main" val="785669674"/>
              </p:ext>
            </p:extLst>
          </p:nvPr>
        </p:nvGraphicFramePr>
        <p:xfrm>
          <a:off x="1197864" y="4462272"/>
          <a:ext cx="10387584" cy="21396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70AB8518-E641-4A07-8E73-96DBD422F2ED}" type="slidenum">
              <a:rPr lang="en-US" smtClean="0"/>
              <a:t>10</a:t>
            </a:fld>
            <a:endParaRPr lang="en-US"/>
          </a:p>
        </p:txBody>
      </p:sp>
      <p:pic>
        <p:nvPicPr>
          <p:cNvPr id="7" name="Picture 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263232" y="230188"/>
            <a:ext cx="1977238" cy="603530"/>
          </a:xfrm>
          <a:prstGeom prst="rect">
            <a:avLst/>
          </a:prstGeom>
        </p:spPr>
      </p:pic>
    </p:spTree>
    <p:extLst>
      <p:ext uri="{BB962C8B-B14F-4D97-AF65-F5344CB8AC3E}">
        <p14:creationId xmlns:p14="http://schemas.microsoft.com/office/powerpoint/2010/main" val="33763192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5. Business records correction</a:t>
            </a:r>
            <a:endParaRPr lang="en-US" dirty="0"/>
          </a:p>
        </p:txBody>
      </p:sp>
      <p:sp>
        <p:nvSpPr>
          <p:cNvPr id="3" name="Content Placeholder 2"/>
          <p:cNvSpPr>
            <a:spLocks noGrp="1"/>
          </p:cNvSpPr>
          <p:nvPr>
            <p:ph idx="1"/>
          </p:nvPr>
        </p:nvSpPr>
        <p:spPr/>
        <p:txBody>
          <a:bodyPr>
            <a:normAutofit fontScale="77500" lnSpcReduction="20000"/>
          </a:bodyPr>
          <a:lstStyle/>
          <a:p>
            <a:pPr marL="0" indent="0" algn="just">
              <a:buNone/>
            </a:pPr>
            <a:r>
              <a:rPr lang="en-US" b="1" dirty="0"/>
              <a:t>b) Recorded assets that are not physically present in the </a:t>
            </a:r>
            <a:r>
              <a:rPr lang="en-US" b="1" dirty="0" smtClean="0"/>
              <a:t>enterprise</a:t>
            </a:r>
            <a:endParaRPr lang="tr-TR" b="1" dirty="0" smtClean="0"/>
          </a:p>
          <a:p>
            <a:pPr marL="0" indent="0" algn="just">
              <a:buNone/>
            </a:pPr>
            <a:r>
              <a:rPr lang="en-US" dirty="0" smtClean="0"/>
              <a:t>Income </a:t>
            </a:r>
            <a:r>
              <a:rPr lang="en-US" dirty="0"/>
              <a:t>and corporate income taxpayers will </a:t>
            </a:r>
            <a:r>
              <a:rPr lang="tr-TR" dirty="0" err="1" smtClean="0"/>
              <a:t>have</a:t>
            </a:r>
            <a:r>
              <a:rPr lang="tr-TR" dirty="0" smtClean="0"/>
              <a:t> </a:t>
            </a:r>
            <a:r>
              <a:rPr lang="tr-TR" dirty="0" err="1" smtClean="0"/>
              <a:t>chance</a:t>
            </a:r>
            <a:r>
              <a:rPr lang="tr-TR" dirty="0" smtClean="0"/>
              <a:t> </a:t>
            </a:r>
            <a:r>
              <a:rPr lang="en-US" dirty="0" smtClean="0"/>
              <a:t>to </a:t>
            </a:r>
            <a:r>
              <a:rPr lang="en-US" dirty="0"/>
              <a:t>correct their business records for their recorded assets that are not physically present in the enterprise by </a:t>
            </a:r>
            <a:endParaRPr lang="tr-TR" dirty="0" smtClean="0"/>
          </a:p>
          <a:p>
            <a:pPr marL="0" indent="0" algn="just">
              <a:buNone/>
            </a:pPr>
            <a:r>
              <a:rPr lang="tr-TR" dirty="0" smtClean="0"/>
              <a:t>1) </a:t>
            </a:r>
            <a:r>
              <a:rPr lang="en-US" dirty="0" smtClean="0"/>
              <a:t>issuing </a:t>
            </a:r>
            <a:r>
              <a:rPr lang="en-US" dirty="0"/>
              <a:t>an invoice </a:t>
            </a:r>
            <a:r>
              <a:rPr lang="tr-TR" dirty="0" err="1" smtClean="0"/>
              <a:t>that</a:t>
            </a:r>
            <a:r>
              <a:rPr lang="tr-TR" dirty="0" smtClean="0"/>
              <a:t> </a:t>
            </a:r>
            <a:r>
              <a:rPr lang="tr-TR" dirty="0" err="1" smtClean="0"/>
              <a:t>contains</a:t>
            </a:r>
            <a:r>
              <a:rPr lang="tr-TR" dirty="0" smtClean="0"/>
              <a:t> </a:t>
            </a:r>
            <a:r>
              <a:rPr lang="en-US" dirty="0" smtClean="0"/>
              <a:t>the </a:t>
            </a:r>
            <a:r>
              <a:rPr lang="en-US" dirty="0"/>
              <a:t>gross profit rate determined </a:t>
            </a:r>
            <a:r>
              <a:rPr lang="tr-TR" dirty="0" err="1" smtClean="0"/>
              <a:t>based</a:t>
            </a:r>
            <a:r>
              <a:rPr lang="tr-TR" dirty="0" smtClean="0"/>
              <a:t> on </a:t>
            </a:r>
            <a:r>
              <a:rPr lang="en-US" dirty="0" smtClean="0"/>
              <a:t>the </a:t>
            </a:r>
            <a:r>
              <a:rPr lang="en-US" dirty="0"/>
              <a:t>current year's figures for the same type of commodity; and </a:t>
            </a:r>
            <a:endParaRPr lang="tr-TR" dirty="0" smtClean="0"/>
          </a:p>
          <a:p>
            <a:pPr marL="0" indent="0" algn="just">
              <a:buNone/>
            </a:pPr>
            <a:r>
              <a:rPr lang="tr-TR" dirty="0" smtClean="0"/>
              <a:t>2) </a:t>
            </a:r>
            <a:r>
              <a:rPr lang="en-US" dirty="0" smtClean="0"/>
              <a:t>fulfilling </a:t>
            </a:r>
            <a:r>
              <a:rPr lang="en-US" dirty="0"/>
              <a:t>the related tax liabilities by August 31, 2018.</a:t>
            </a:r>
            <a:r>
              <a:rPr lang="en-US" dirty="0" smtClean="0"/>
              <a:t/>
            </a:r>
            <a:br>
              <a:rPr lang="en-US" dirty="0" smtClean="0"/>
            </a:br>
            <a:r>
              <a:rPr lang="en-US" dirty="0" smtClean="0"/>
              <a:t/>
            </a:r>
            <a:br>
              <a:rPr lang="en-US" dirty="0" smtClean="0"/>
            </a:br>
            <a:r>
              <a:rPr lang="en-US" b="1" dirty="0"/>
              <a:t>c) Recorded cash balance and receivables from shareholders that are not present in the </a:t>
            </a:r>
            <a:r>
              <a:rPr lang="en-US" b="1" dirty="0" smtClean="0"/>
              <a:t>enterprise</a:t>
            </a:r>
            <a:endParaRPr lang="tr-TR" b="1" dirty="0"/>
          </a:p>
          <a:p>
            <a:pPr marL="0" indent="0" algn="just">
              <a:buNone/>
            </a:pPr>
            <a:r>
              <a:rPr lang="en-US" dirty="0" smtClean="0"/>
              <a:t/>
            </a:r>
            <a:br>
              <a:rPr lang="en-US" dirty="0" smtClean="0"/>
            </a:br>
            <a:r>
              <a:rPr lang="en-US" dirty="0"/>
              <a:t>Corporate taxpayers can correct their business records </a:t>
            </a:r>
            <a:r>
              <a:rPr lang="tr-TR" dirty="0" err="1" smtClean="0"/>
              <a:t>about</a:t>
            </a:r>
            <a:r>
              <a:rPr lang="tr-TR" dirty="0" smtClean="0"/>
              <a:t> </a:t>
            </a:r>
            <a:r>
              <a:rPr lang="en-US" dirty="0" smtClean="0"/>
              <a:t>the </a:t>
            </a:r>
            <a:r>
              <a:rPr lang="en-US" dirty="0"/>
              <a:t>cash balance and receivables from shareholders recorded in their balance sheet as of December 31, 2017, but which are not present in the enterprise by declaring them to their registered tax office by August 31, 2018. These amounts will be taxed at a rate of 3%.</a:t>
            </a:r>
          </a:p>
        </p:txBody>
      </p:sp>
      <p:sp>
        <p:nvSpPr>
          <p:cNvPr id="4" name="Slide Number Placeholder 3"/>
          <p:cNvSpPr>
            <a:spLocks noGrp="1"/>
          </p:cNvSpPr>
          <p:nvPr>
            <p:ph type="sldNum" sz="quarter" idx="12"/>
          </p:nvPr>
        </p:nvSpPr>
        <p:spPr/>
        <p:txBody>
          <a:bodyPr/>
          <a:lstStyle/>
          <a:p>
            <a:fld id="{70AB8518-E641-4A07-8E73-96DBD422F2ED}" type="slidenum">
              <a:rPr lang="en-US" smtClean="0"/>
              <a:t>11</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3232" y="230188"/>
            <a:ext cx="1977238" cy="603530"/>
          </a:xfrm>
          <a:prstGeom prst="rect">
            <a:avLst/>
          </a:prstGeom>
        </p:spPr>
      </p:pic>
    </p:spTree>
    <p:extLst>
      <p:ext uri="{BB962C8B-B14F-4D97-AF65-F5344CB8AC3E}">
        <p14:creationId xmlns:p14="http://schemas.microsoft.com/office/powerpoint/2010/main" val="2582603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6. Payment methods</a:t>
            </a:r>
            <a:endParaRPr lang="en-US" dirty="0"/>
          </a:p>
        </p:txBody>
      </p:sp>
      <p:sp>
        <p:nvSpPr>
          <p:cNvPr id="3" name="Content Placeholder 2"/>
          <p:cNvSpPr>
            <a:spLocks noGrp="1"/>
          </p:cNvSpPr>
          <p:nvPr>
            <p:ph idx="1"/>
          </p:nvPr>
        </p:nvSpPr>
        <p:spPr/>
        <p:txBody>
          <a:bodyPr>
            <a:normAutofit fontScale="92500" lnSpcReduction="20000"/>
          </a:bodyPr>
          <a:lstStyle/>
          <a:p>
            <a:pPr algn="just"/>
            <a:r>
              <a:rPr lang="tr-TR" dirty="0"/>
              <a:t>T</a:t>
            </a:r>
            <a:r>
              <a:rPr lang="en-US" dirty="0" err="1" smtClean="0"/>
              <a:t>axpayers</a:t>
            </a:r>
            <a:r>
              <a:rPr lang="en-US" dirty="0" smtClean="0"/>
              <a:t> </a:t>
            </a:r>
            <a:r>
              <a:rPr lang="tr-TR" dirty="0" err="1" smtClean="0"/>
              <a:t>should</a:t>
            </a:r>
            <a:r>
              <a:rPr lang="tr-TR" dirty="0" smtClean="0"/>
              <a:t> </a:t>
            </a:r>
            <a:r>
              <a:rPr lang="en-US" dirty="0" smtClean="0"/>
              <a:t>apply </a:t>
            </a:r>
            <a:r>
              <a:rPr lang="en-US" dirty="0"/>
              <a:t>to </a:t>
            </a:r>
            <a:r>
              <a:rPr lang="tr-TR" dirty="0" err="1" smtClean="0"/>
              <a:t>related</a:t>
            </a:r>
            <a:r>
              <a:rPr lang="tr-TR" dirty="0" smtClean="0"/>
              <a:t> </a:t>
            </a:r>
            <a:r>
              <a:rPr lang="en-US" dirty="0" smtClean="0"/>
              <a:t>tax </a:t>
            </a:r>
            <a:r>
              <a:rPr lang="en-US" dirty="0"/>
              <a:t>office </a:t>
            </a:r>
            <a:r>
              <a:rPr lang="tr-TR" dirty="0" err="1" smtClean="0"/>
              <a:t>until</a:t>
            </a:r>
            <a:r>
              <a:rPr lang="tr-TR" dirty="0" smtClean="0"/>
              <a:t> </a:t>
            </a:r>
            <a:r>
              <a:rPr lang="en-US" dirty="0" smtClean="0"/>
              <a:t>July </a:t>
            </a:r>
            <a:r>
              <a:rPr lang="en-US" dirty="0"/>
              <a:t>31, 2018. </a:t>
            </a:r>
            <a:r>
              <a:rPr lang="tr-TR" dirty="0"/>
              <a:t>W</a:t>
            </a:r>
            <a:r>
              <a:rPr lang="en-US" dirty="0" err="1" smtClean="0"/>
              <a:t>ith</a:t>
            </a:r>
            <a:r>
              <a:rPr lang="en-US" dirty="0" smtClean="0"/>
              <a:t> </a:t>
            </a:r>
            <a:r>
              <a:rPr lang="en-US" dirty="0"/>
              <a:t>their application, they must pay the required amounts </a:t>
            </a:r>
            <a:r>
              <a:rPr lang="tr-TR" dirty="0" err="1" smtClean="0"/>
              <a:t>imposed</a:t>
            </a:r>
            <a:r>
              <a:rPr lang="en-US" dirty="0" smtClean="0"/>
              <a:t>, </a:t>
            </a:r>
            <a:r>
              <a:rPr lang="en-US" dirty="0"/>
              <a:t>either at once or in a maximum of 18 equal installments </a:t>
            </a:r>
            <a:r>
              <a:rPr lang="en-US" dirty="0" smtClean="0"/>
              <a:t>(</a:t>
            </a:r>
            <a:r>
              <a:rPr lang="tr-TR" dirty="0" err="1" smtClean="0"/>
              <a:t>that</a:t>
            </a:r>
            <a:r>
              <a:rPr lang="tr-TR" dirty="0"/>
              <a:t> </a:t>
            </a:r>
            <a:r>
              <a:rPr lang="en-US" dirty="0" smtClean="0"/>
              <a:t>will </a:t>
            </a:r>
            <a:r>
              <a:rPr lang="en-US" dirty="0"/>
              <a:t>be paid on a bi-monthly basis) starting from September 2018</a:t>
            </a:r>
            <a:r>
              <a:rPr lang="en-US" dirty="0" smtClean="0"/>
              <a:t>.</a:t>
            </a:r>
            <a:endParaRPr lang="tr-TR" dirty="0"/>
          </a:p>
          <a:p>
            <a:pPr marL="0" indent="0" algn="just">
              <a:buNone/>
            </a:pPr>
            <a:r>
              <a:rPr lang="en-US" dirty="0" smtClean="0"/>
              <a:t/>
            </a:r>
            <a:br>
              <a:rPr lang="en-US" dirty="0" smtClean="0"/>
            </a:br>
            <a:r>
              <a:rPr lang="en-US" dirty="0"/>
              <a:t>If taxpayers prefer to </a:t>
            </a:r>
            <a:r>
              <a:rPr lang="en-US" dirty="0" smtClean="0"/>
              <a:t>pay </a:t>
            </a:r>
            <a:r>
              <a:rPr lang="en-US" dirty="0"/>
              <a:t>in installments, </a:t>
            </a:r>
            <a:r>
              <a:rPr lang="en-US" dirty="0" smtClean="0"/>
              <a:t>6</a:t>
            </a:r>
            <a:r>
              <a:rPr lang="en-US" dirty="0"/>
              <a:t>, 9, 12, or 18 </a:t>
            </a:r>
            <a:r>
              <a:rPr lang="en-US" dirty="0" smtClean="0"/>
              <a:t>installments</a:t>
            </a:r>
            <a:r>
              <a:rPr lang="tr-TR" dirty="0" smtClean="0"/>
              <a:t> </a:t>
            </a:r>
            <a:r>
              <a:rPr lang="tr-TR" dirty="0" err="1" smtClean="0"/>
              <a:t>options</a:t>
            </a:r>
            <a:r>
              <a:rPr lang="tr-TR" dirty="0" smtClean="0"/>
              <a:t> </a:t>
            </a:r>
            <a:r>
              <a:rPr lang="tr-TR" dirty="0" err="1" smtClean="0"/>
              <a:t>should</a:t>
            </a:r>
            <a:r>
              <a:rPr lang="tr-TR" dirty="0" smtClean="0"/>
              <a:t> be </a:t>
            </a:r>
            <a:r>
              <a:rPr lang="tr-TR" dirty="0" err="1" smtClean="0"/>
              <a:t>selected</a:t>
            </a:r>
            <a:r>
              <a:rPr lang="en-US" dirty="0" smtClean="0"/>
              <a:t>. </a:t>
            </a:r>
            <a:r>
              <a:rPr lang="tr-TR" dirty="0" smtClean="0"/>
              <a:t>T</a:t>
            </a:r>
            <a:r>
              <a:rPr lang="en-US" dirty="0" smtClean="0"/>
              <a:t>he </a:t>
            </a:r>
            <a:r>
              <a:rPr lang="en-US" dirty="0"/>
              <a:t>required amount will be multiplied </a:t>
            </a:r>
            <a:r>
              <a:rPr lang="en-US" dirty="0" smtClean="0"/>
              <a:t>by</a:t>
            </a:r>
            <a:endParaRPr lang="tr-TR" dirty="0" smtClean="0"/>
          </a:p>
          <a:p>
            <a:pPr marL="0" indent="0">
              <a:buNone/>
            </a:pPr>
            <a:r>
              <a:rPr lang="en-US" dirty="0" smtClean="0"/>
              <a:t/>
            </a:r>
            <a:br>
              <a:rPr lang="en-US" dirty="0" smtClean="0"/>
            </a:br>
            <a:endParaRPr lang="tr-TR" dirty="0" smtClean="0"/>
          </a:p>
          <a:p>
            <a:pPr marL="0" indent="0">
              <a:buNone/>
            </a:pPr>
            <a:endParaRPr lang="tr-TR" dirty="0"/>
          </a:p>
          <a:p>
            <a:pPr marL="0" indent="0" algn="just">
              <a:buNone/>
            </a:pPr>
            <a:r>
              <a:rPr lang="en-US" dirty="0" smtClean="0"/>
              <a:t>If </a:t>
            </a:r>
            <a:r>
              <a:rPr lang="en-US" dirty="0"/>
              <a:t>taxpayers pay the whole required amount </a:t>
            </a:r>
            <a:r>
              <a:rPr lang="tr-TR" dirty="0" smtClean="0"/>
              <a:t>in </a:t>
            </a:r>
            <a:r>
              <a:rPr lang="tr-TR" dirty="0" err="1" smtClean="0"/>
              <a:t>advance</a:t>
            </a:r>
            <a:r>
              <a:rPr lang="tr-TR" dirty="0"/>
              <a:t> </a:t>
            </a:r>
            <a:r>
              <a:rPr lang="en-US" dirty="0" smtClean="0"/>
              <a:t>and </a:t>
            </a:r>
            <a:r>
              <a:rPr lang="en-US" dirty="0"/>
              <a:t>in due time </a:t>
            </a:r>
            <a:r>
              <a:rPr lang="tr-TR" dirty="0" err="1" smtClean="0"/>
              <a:t>until</a:t>
            </a:r>
            <a:r>
              <a:rPr lang="tr-TR" dirty="0" smtClean="0"/>
              <a:t> </a:t>
            </a:r>
            <a:r>
              <a:rPr lang="en-US" dirty="0" smtClean="0"/>
              <a:t>September,</a:t>
            </a:r>
            <a:r>
              <a:rPr lang="tr-TR" dirty="0" smtClean="0"/>
              <a:t> </a:t>
            </a:r>
            <a:r>
              <a:rPr lang="en-US" dirty="0" smtClean="0"/>
              <a:t>90</a:t>
            </a:r>
            <a:r>
              <a:rPr lang="en-US" dirty="0"/>
              <a:t>% of the amount to be calculated based on the PPI monthly rates until May 18, 2018 will be written off.</a:t>
            </a:r>
          </a:p>
        </p:txBody>
      </p:sp>
      <p:graphicFrame>
        <p:nvGraphicFramePr>
          <p:cNvPr id="4" name="Table 3"/>
          <p:cNvGraphicFramePr>
            <a:graphicFrameLocks noGrp="1"/>
          </p:cNvGraphicFramePr>
          <p:nvPr>
            <p:extLst>
              <p:ext uri="{D42A27DB-BD31-4B8C-83A1-F6EECF244321}">
                <p14:modId xmlns:p14="http://schemas.microsoft.com/office/powerpoint/2010/main" val="8877604"/>
              </p:ext>
            </p:extLst>
          </p:nvPr>
        </p:nvGraphicFramePr>
        <p:xfrm>
          <a:off x="1693672" y="4002362"/>
          <a:ext cx="8128000" cy="741680"/>
        </p:xfrm>
        <a:graphic>
          <a:graphicData uri="http://schemas.openxmlformats.org/drawingml/2006/table">
            <a:tbl>
              <a:tblPr firstRow="1" bandRow="1">
                <a:tableStyleId>{073A0DAA-6AF3-43AB-8588-CEC1D06C72B9}</a:tableStyleId>
              </a:tblPr>
              <a:tblGrid>
                <a:gridCol w="2032000"/>
                <a:gridCol w="2032000"/>
                <a:gridCol w="2032000"/>
                <a:gridCol w="2032000"/>
              </a:tblGrid>
              <a:tr h="370840">
                <a:tc>
                  <a:txBody>
                    <a:bodyPr/>
                    <a:lstStyle/>
                    <a:p>
                      <a:r>
                        <a:rPr lang="tr-TR" dirty="0" smtClean="0">
                          <a:solidFill>
                            <a:schemeClr val="tx1"/>
                          </a:solidFill>
                        </a:rPr>
                        <a:t>6-Installment</a:t>
                      </a:r>
                      <a:endParaRPr lang="en-US" dirty="0">
                        <a:solidFill>
                          <a:schemeClr val="tx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solidFill>
                            <a:schemeClr val="tx1"/>
                          </a:solidFill>
                        </a:rPr>
                        <a:t>9- </a:t>
                      </a:r>
                      <a:r>
                        <a:rPr lang="tr-TR" dirty="0" err="1" smtClean="0">
                          <a:solidFill>
                            <a:schemeClr val="tx1"/>
                          </a:solidFill>
                        </a:rPr>
                        <a:t>Installment</a:t>
                      </a:r>
                      <a:endParaRPr lang="en-US" dirty="0" smtClean="0">
                        <a:solidFill>
                          <a:schemeClr val="tx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solidFill>
                            <a:schemeClr val="tx1"/>
                          </a:solidFill>
                        </a:rPr>
                        <a:t>12-Installment</a:t>
                      </a:r>
                      <a:endParaRPr lang="en-US" dirty="0" smtClean="0">
                        <a:solidFill>
                          <a:schemeClr val="tx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solidFill>
                            <a:schemeClr val="tx1"/>
                          </a:solidFill>
                        </a:rPr>
                        <a:t>18-Installment</a:t>
                      </a:r>
                      <a:endParaRPr lang="en-US" dirty="0" smtClean="0">
                        <a:solidFill>
                          <a:schemeClr val="tx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FF"/>
                    </a:solidFill>
                  </a:tcPr>
                </a:tc>
              </a:tr>
              <a:tr h="370840">
                <a:tc>
                  <a:txBody>
                    <a:bodyPr/>
                    <a:lstStyle/>
                    <a:p>
                      <a:r>
                        <a:rPr lang="tr-TR" dirty="0" smtClean="0">
                          <a:solidFill>
                            <a:schemeClr val="tx1"/>
                          </a:solidFill>
                        </a:rPr>
                        <a:t>1.045</a:t>
                      </a:r>
                      <a:endParaRPr lang="en-US" dirty="0">
                        <a:solidFill>
                          <a:schemeClr val="tx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FF"/>
                    </a:solidFill>
                  </a:tcPr>
                </a:tc>
                <a:tc>
                  <a:txBody>
                    <a:bodyPr/>
                    <a:lstStyle/>
                    <a:p>
                      <a:r>
                        <a:rPr lang="tr-TR" dirty="0" smtClean="0">
                          <a:solidFill>
                            <a:schemeClr val="tx1"/>
                          </a:solidFill>
                        </a:rPr>
                        <a:t>1.083</a:t>
                      </a:r>
                      <a:endParaRPr lang="en-US" dirty="0">
                        <a:solidFill>
                          <a:schemeClr val="tx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FF"/>
                    </a:solidFill>
                  </a:tcPr>
                </a:tc>
                <a:tc>
                  <a:txBody>
                    <a:bodyPr/>
                    <a:lstStyle/>
                    <a:p>
                      <a:r>
                        <a:rPr lang="tr-TR" dirty="0" smtClean="0">
                          <a:solidFill>
                            <a:schemeClr val="tx1"/>
                          </a:solidFill>
                        </a:rPr>
                        <a:t>1.105</a:t>
                      </a:r>
                      <a:endParaRPr lang="en-US" dirty="0">
                        <a:solidFill>
                          <a:schemeClr val="tx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FF"/>
                    </a:solidFill>
                  </a:tcPr>
                </a:tc>
                <a:tc>
                  <a:txBody>
                    <a:bodyPr/>
                    <a:lstStyle/>
                    <a:p>
                      <a:r>
                        <a:rPr lang="tr-TR" dirty="0" smtClean="0">
                          <a:solidFill>
                            <a:schemeClr val="tx1"/>
                          </a:solidFill>
                        </a:rPr>
                        <a:t>1.15</a:t>
                      </a:r>
                      <a:endParaRPr lang="en-US" dirty="0">
                        <a:solidFill>
                          <a:schemeClr val="tx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FF"/>
                    </a:solidFill>
                  </a:tcPr>
                </a:tc>
              </a:tr>
            </a:tbl>
          </a:graphicData>
        </a:graphic>
      </p:graphicFrame>
      <p:sp>
        <p:nvSpPr>
          <p:cNvPr id="5" name="Slide Number Placeholder 4"/>
          <p:cNvSpPr>
            <a:spLocks noGrp="1"/>
          </p:cNvSpPr>
          <p:nvPr>
            <p:ph type="sldNum" sz="quarter" idx="12"/>
          </p:nvPr>
        </p:nvSpPr>
        <p:spPr/>
        <p:txBody>
          <a:bodyPr/>
          <a:lstStyle/>
          <a:p>
            <a:fld id="{70AB8518-E641-4A07-8E73-96DBD422F2ED}" type="slidenum">
              <a:rPr lang="en-US" smtClean="0"/>
              <a:t>12</a:t>
            </a:fld>
            <a:endParaRPr lang="en-US"/>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3232" y="230188"/>
            <a:ext cx="1977238" cy="603530"/>
          </a:xfrm>
          <a:prstGeom prst="rect">
            <a:avLst/>
          </a:prstGeom>
        </p:spPr>
      </p:pic>
    </p:spTree>
    <p:extLst>
      <p:ext uri="{BB962C8B-B14F-4D97-AF65-F5344CB8AC3E}">
        <p14:creationId xmlns:p14="http://schemas.microsoft.com/office/powerpoint/2010/main" val="35206873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7. Asset peace </a:t>
            </a:r>
            <a:r>
              <a:rPr lang="en-US" b="1" dirty="0" smtClean="0"/>
              <a:t>incentive</a:t>
            </a:r>
            <a:endParaRPr lang="en-US" dirty="0"/>
          </a:p>
        </p:txBody>
      </p:sp>
      <p:sp>
        <p:nvSpPr>
          <p:cNvPr id="3" name="Content Placeholder 2"/>
          <p:cNvSpPr>
            <a:spLocks noGrp="1"/>
          </p:cNvSpPr>
          <p:nvPr>
            <p:ph idx="1"/>
          </p:nvPr>
        </p:nvSpPr>
        <p:spPr/>
        <p:txBody>
          <a:bodyPr/>
          <a:lstStyle/>
          <a:p>
            <a:pPr algn="just"/>
            <a:r>
              <a:rPr lang="en-US" dirty="0"/>
              <a:t>"Asset peace" </a:t>
            </a:r>
            <a:r>
              <a:rPr lang="tr-TR" dirty="0" err="1" smtClean="0"/>
              <a:t>related</a:t>
            </a:r>
            <a:r>
              <a:rPr lang="tr-TR" dirty="0" smtClean="0"/>
              <a:t> </a:t>
            </a:r>
            <a:r>
              <a:rPr lang="tr-TR" dirty="0" err="1" smtClean="0"/>
              <a:t>with</a:t>
            </a:r>
            <a:r>
              <a:rPr lang="tr-TR" dirty="0" smtClean="0"/>
              <a:t> </a:t>
            </a:r>
            <a:r>
              <a:rPr lang="tr-TR" dirty="0" err="1" smtClean="0"/>
              <a:t>the</a:t>
            </a:r>
            <a:r>
              <a:rPr lang="tr-TR" dirty="0"/>
              <a:t> </a:t>
            </a:r>
            <a:r>
              <a:rPr lang="en-US" dirty="0" smtClean="0"/>
              <a:t>repatriation </a:t>
            </a:r>
            <a:r>
              <a:rPr lang="en-US" dirty="0"/>
              <a:t>of undeclared assets without certain tax repercussions. It </a:t>
            </a:r>
            <a:r>
              <a:rPr lang="en-US" dirty="0" smtClean="0"/>
              <a:t>covers</a:t>
            </a:r>
            <a:r>
              <a:rPr lang="tr-TR" dirty="0" smtClean="0"/>
              <a:t> </a:t>
            </a:r>
            <a:r>
              <a:rPr lang="en-US" dirty="0" smtClean="0"/>
              <a:t>capital </a:t>
            </a:r>
            <a:r>
              <a:rPr lang="en-US" dirty="0"/>
              <a:t>market instruments </a:t>
            </a:r>
            <a:r>
              <a:rPr lang="tr-TR" dirty="0" smtClean="0"/>
              <a:t>in </a:t>
            </a:r>
            <a:r>
              <a:rPr lang="en-US" dirty="0" smtClean="0"/>
              <a:t>abroad</a:t>
            </a:r>
            <a:r>
              <a:rPr lang="tr-TR" dirty="0" smtClean="0"/>
              <a:t>, </a:t>
            </a:r>
            <a:r>
              <a:rPr lang="tr-TR" dirty="0" err="1" smtClean="0"/>
              <a:t>and</a:t>
            </a:r>
            <a:r>
              <a:rPr lang="tr-TR" dirty="0" smtClean="0"/>
              <a:t> </a:t>
            </a:r>
            <a:r>
              <a:rPr lang="en-US" dirty="0" smtClean="0"/>
              <a:t>instruments </a:t>
            </a:r>
            <a:r>
              <a:rPr lang="en-US" dirty="0"/>
              <a:t>and </a:t>
            </a:r>
            <a:r>
              <a:rPr lang="en-US" dirty="0" err="1"/>
              <a:t>immovables</a:t>
            </a:r>
            <a:r>
              <a:rPr lang="en-US" dirty="0"/>
              <a:t> held in Turkey but not recorded in the legal books of </a:t>
            </a:r>
            <a:r>
              <a:rPr lang="en-US" dirty="0" smtClean="0"/>
              <a:t>taxpayers</a:t>
            </a:r>
            <a:r>
              <a:rPr lang="en-US" dirty="0"/>
              <a:t>; </a:t>
            </a:r>
            <a:r>
              <a:rPr lang="en-US" dirty="0" smtClean="0"/>
              <a:t>and</a:t>
            </a:r>
            <a:r>
              <a:rPr lang="tr-TR" dirty="0" smtClean="0"/>
              <a:t> </a:t>
            </a:r>
            <a:r>
              <a:rPr lang="en-US" dirty="0" smtClean="0"/>
              <a:t>foreign </a:t>
            </a:r>
            <a:r>
              <a:rPr lang="en-US" dirty="0"/>
              <a:t>income generated by resident individual and </a:t>
            </a:r>
            <a:r>
              <a:rPr lang="en-US" dirty="0" smtClean="0"/>
              <a:t>entities.</a:t>
            </a:r>
            <a:endParaRPr lang="tr-TR" dirty="0"/>
          </a:p>
          <a:p>
            <a:pPr marL="514350" indent="-514350">
              <a:buFont typeface="+mj-lt"/>
              <a:buAutoNum type="alphaLcParenR"/>
            </a:pPr>
            <a:r>
              <a:rPr lang="en-US" b="1" dirty="0" smtClean="0"/>
              <a:t>Assets </a:t>
            </a:r>
            <a:r>
              <a:rPr lang="en-US" b="1" dirty="0"/>
              <a:t>held </a:t>
            </a:r>
            <a:r>
              <a:rPr lang="en-US" b="1" dirty="0" smtClean="0"/>
              <a:t>abroad</a:t>
            </a:r>
            <a:endParaRPr lang="tr-TR" b="1" dirty="0" smtClean="0"/>
          </a:p>
          <a:p>
            <a:pPr marL="514350" indent="-514350">
              <a:buFont typeface="+mj-lt"/>
              <a:buAutoNum type="alphaLcParenR"/>
            </a:pPr>
            <a:r>
              <a:rPr lang="tr-TR" b="1" dirty="0" smtClean="0"/>
              <a:t> </a:t>
            </a:r>
            <a:r>
              <a:rPr lang="en-US" b="1" dirty="0" smtClean="0"/>
              <a:t>Assets </a:t>
            </a:r>
            <a:r>
              <a:rPr lang="en-US" b="1" dirty="0"/>
              <a:t>in Turkey not recorded in legal </a:t>
            </a:r>
            <a:r>
              <a:rPr lang="en-US" b="1" dirty="0" err="1" smtClean="0"/>
              <a:t>bo</a:t>
            </a:r>
            <a:r>
              <a:rPr lang="tr-TR" b="1" dirty="0" smtClean="0"/>
              <a:t>o</a:t>
            </a:r>
            <a:r>
              <a:rPr lang="en-US" b="1" dirty="0" err="1" smtClean="0"/>
              <a:t>ks</a:t>
            </a:r>
            <a:endParaRPr lang="tr-TR" b="1" dirty="0" smtClean="0"/>
          </a:p>
          <a:p>
            <a:pPr marL="514350" indent="-514350">
              <a:buFont typeface="+mj-lt"/>
              <a:buAutoNum type="alphaLcParenR"/>
            </a:pPr>
            <a:r>
              <a:rPr lang="tr-TR" b="1" dirty="0" smtClean="0"/>
              <a:t> </a:t>
            </a:r>
            <a:r>
              <a:rPr lang="en-US" b="1" dirty="0" smtClean="0"/>
              <a:t>Exemption </a:t>
            </a:r>
            <a:r>
              <a:rPr lang="en-US" b="1" dirty="0"/>
              <a:t>for foreign income</a:t>
            </a:r>
            <a:endParaRPr lang="en-US" dirty="0"/>
          </a:p>
        </p:txBody>
      </p:sp>
      <p:sp>
        <p:nvSpPr>
          <p:cNvPr id="4" name="Slide Number Placeholder 3"/>
          <p:cNvSpPr>
            <a:spLocks noGrp="1"/>
          </p:cNvSpPr>
          <p:nvPr>
            <p:ph type="sldNum" sz="quarter" idx="12"/>
          </p:nvPr>
        </p:nvSpPr>
        <p:spPr/>
        <p:txBody>
          <a:bodyPr/>
          <a:lstStyle/>
          <a:p>
            <a:fld id="{70AB8518-E641-4A07-8E73-96DBD422F2ED}" type="slidenum">
              <a:rPr lang="en-US" smtClean="0"/>
              <a:t>13</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3232" y="230188"/>
            <a:ext cx="1977238" cy="603530"/>
          </a:xfrm>
          <a:prstGeom prst="rect">
            <a:avLst/>
          </a:prstGeom>
        </p:spPr>
      </p:pic>
    </p:spTree>
    <p:extLst>
      <p:ext uri="{BB962C8B-B14F-4D97-AF65-F5344CB8AC3E}">
        <p14:creationId xmlns:p14="http://schemas.microsoft.com/office/powerpoint/2010/main" val="4611087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Assets </a:t>
            </a:r>
            <a:r>
              <a:rPr lang="tr-TR" b="1" dirty="0" smtClean="0"/>
              <a:t>in </a:t>
            </a:r>
            <a:r>
              <a:rPr lang="en-US" b="1" dirty="0" err="1" smtClean="0"/>
              <a:t>abroa</a:t>
            </a:r>
            <a:r>
              <a:rPr lang="tr-TR" b="1" dirty="0" smtClean="0"/>
              <a:t>d</a:t>
            </a:r>
            <a:endParaRPr lang="en-US" dirty="0"/>
          </a:p>
        </p:txBody>
      </p:sp>
      <p:sp>
        <p:nvSpPr>
          <p:cNvPr id="3" name="Content Placeholder 2"/>
          <p:cNvSpPr>
            <a:spLocks noGrp="1"/>
          </p:cNvSpPr>
          <p:nvPr>
            <p:ph idx="1"/>
          </p:nvPr>
        </p:nvSpPr>
        <p:spPr/>
        <p:txBody>
          <a:bodyPr>
            <a:noAutofit/>
          </a:bodyPr>
          <a:lstStyle/>
          <a:p>
            <a:pPr marL="0" indent="0">
              <a:buNone/>
            </a:pPr>
            <a:endParaRPr lang="en-US" sz="2200" dirty="0"/>
          </a:p>
        </p:txBody>
      </p:sp>
      <p:graphicFrame>
        <p:nvGraphicFramePr>
          <p:cNvPr id="5" name="Diagram 4"/>
          <p:cNvGraphicFramePr/>
          <p:nvPr>
            <p:extLst>
              <p:ext uri="{D42A27DB-BD31-4B8C-83A1-F6EECF244321}">
                <p14:modId xmlns:p14="http://schemas.microsoft.com/office/powerpoint/2010/main" val="3511732360"/>
              </p:ext>
            </p:extLst>
          </p:nvPr>
        </p:nvGraphicFramePr>
        <p:xfrm>
          <a:off x="669544" y="1542627"/>
          <a:ext cx="10787888" cy="49038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70AB8518-E641-4A07-8E73-96DBD422F2ED}" type="slidenum">
              <a:rPr lang="en-US" smtClean="0"/>
              <a:t>14</a:t>
            </a:fld>
            <a:endParaRPr lang="en-US"/>
          </a:p>
        </p:txBody>
      </p:sp>
      <p:pic>
        <p:nvPicPr>
          <p:cNvPr id="7" name="Picture 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263232" y="230188"/>
            <a:ext cx="1977238" cy="603530"/>
          </a:xfrm>
          <a:prstGeom prst="rect">
            <a:avLst/>
          </a:prstGeom>
        </p:spPr>
      </p:pic>
    </p:spTree>
    <p:extLst>
      <p:ext uri="{BB962C8B-B14F-4D97-AF65-F5344CB8AC3E}">
        <p14:creationId xmlns:p14="http://schemas.microsoft.com/office/powerpoint/2010/main" val="40679437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Assets </a:t>
            </a:r>
            <a:r>
              <a:rPr lang="tr-TR" b="1" dirty="0" smtClean="0"/>
              <a:t>in </a:t>
            </a:r>
            <a:r>
              <a:rPr lang="en-US" b="1" dirty="0" err="1" smtClean="0"/>
              <a:t>abroa</a:t>
            </a:r>
            <a:r>
              <a:rPr lang="tr-TR" b="1" dirty="0" smtClean="0"/>
              <a:t>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If the capital advances recorded in taxpayers’ legal books as of May 18, 2018 are compensated by bringing capital market instruments held abroad to Turkey before May 18, 2018, </a:t>
            </a:r>
            <a:r>
              <a:rPr lang="tr-TR" dirty="0" err="1" smtClean="0"/>
              <a:t>have</a:t>
            </a:r>
            <a:r>
              <a:rPr lang="tr-TR" dirty="0" smtClean="0"/>
              <a:t> a </a:t>
            </a:r>
            <a:r>
              <a:rPr lang="tr-TR" dirty="0" err="1" smtClean="0"/>
              <a:t>chance</a:t>
            </a:r>
            <a:r>
              <a:rPr lang="tr-TR" dirty="0" smtClean="0"/>
              <a:t> </a:t>
            </a:r>
            <a:r>
              <a:rPr lang="tr-TR" dirty="0" err="1" smtClean="0"/>
              <a:t>to</a:t>
            </a:r>
            <a:r>
              <a:rPr lang="en-US" dirty="0" smtClean="0"/>
              <a:t> benefit from the provision if the capital advances are removed from the legal book entries.</a:t>
            </a:r>
          </a:p>
          <a:p>
            <a:r>
              <a:rPr lang="en-US" dirty="0" smtClean="0"/>
              <a:t>Taxpayers who keep legal books in accordance with the Tax Procedure Law can include the assets brought into Turkey in their enterprise</a:t>
            </a:r>
            <a:r>
              <a:rPr lang="tr-TR" dirty="0" smtClean="0"/>
              <a:t> </a:t>
            </a:r>
            <a:r>
              <a:rPr lang="tr-TR" dirty="0" err="1" smtClean="0"/>
              <a:t>and</a:t>
            </a:r>
            <a:r>
              <a:rPr lang="tr-TR" dirty="0" smtClean="0"/>
              <a:t> </a:t>
            </a:r>
            <a:r>
              <a:rPr lang="en-US" dirty="0" smtClean="0"/>
              <a:t>can withdraw </a:t>
            </a:r>
            <a:r>
              <a:rPr lang="tr-TR" dirty="0" err="1" smtClean="0"/>
              <a:t>them</a:t>
            </a:r>
            <a:r>
              <a:rPr lang="tr-TR" dirty="0" smtClean="0"/>
              <a:t> </a:t>
            </a:r>
            <a:r>
              <a:rPr lang="en-US" dirty="0" smtClean="0"/>
              <a:t>from t</a:t>
            </a:r>
            <a:r>
              <a:rPr lang="tr-TR" dirty="0" smtClean="0"/>
              <a:t>he </a:t>
            </a:r>
            <a:r>
              <a:rPr lang="tr-TR" dirty="0" err="1" smtClean="0"/>
              <a:t>enterprise</a:t>
            </a:r>
            <a:r>
              <a:rPr lang="tr-TR" dirty="0" smtClean="0"/>
              <a:t> </a:t>
            </a:r>
            <a:r>
              <a:rPr lang="en-US" dirty="0" smtClean="0"/>
              <a:t> without including them in the determination of their current income and or distributable income.</a:t>
            </a:r>
          </a:p>
          <a:p>
            <a:r>
              <a:rPr lang="en-US" dirty="0" smtClean="0"/>
              <a:t>In order to benefit from this provision, taxpayers </a:t>
            </a:r>
            <a:r>
              <a:rPr lang="tr-TR" dirty="0" err="1" smtClean="0"/>
              <a:t>should</a:t>
            </a:r>
            <a:r>
              <a:rPr lang="tr-TR" dirty="0" smtClean="0"/>
              <a:t> </a:t>
            </a:r>
            <a:r>
              <a:rPr lang="en-US" dirty="0" smtClean="0"/>
              <a:t>pay the taxes imposed on the declared assets </a:t>
            </a:r>
            <a:r>
              <a:rPr lang="tr-TR" dirty="0" err="1" smtClean="0"/>
              <a:t>until</a:t>
            </a:r>
            <a:r>
              <a:rPr lang="en-US" dirty="0" smtClean="0"/>
              <a:t>the due date; and must bring the assets into Turkey or transfer them into a Turkish bank/intermediary institution account within three months from the notification date.</a:t>
            </a:r>
          </a:p>
          <a:p>
            <a:endParaRPr lang="en-US" dirty="0"/>
          </a:p>
        </p:txBody>
      </p:sp>
      <p:sp>
        <p:nvSpPr>
          <p:cNvPr id="4" name="Slide Number Placeholder 3"/>
          <p:cNvSpPr>
            <a:spLocks noGrp="1"/>
          </p:cNvSpPr>
          <p:nvPr>
            <p:ph type="sldNum" sz="quarter" idx="12"/>
          </p:nvPr>
        </p:nvSpPr>
        <p:spPr/>
        <p:txBody>
          <a:bodyPr/>
          <a:lstStyle/>
          <a:p>
            <a:fld id="{70AB8518-E641-4A07-8E73-96DBD422F2ED}" type="slidenum">
              <a:rPr lang="en-US" smtClean="0"/>
              <a:t>15</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3232" y="230188"/>
            <a:ext cx="1977238" cy="603530"/>
          </a:xfrm>
          <a:prstGeom prst="rect">
            <a:avLst/>
          </a:prstGeom>
        </p:spPr>
      </p:pic>
    </p:spTree>
    <p:extLst>
      <p:ext uri="{BB962C8B-B14F-4D97-AF65-F5344CB8AC3E}">
        <p14:creationId xmlns:p14="http://schemas.microsoft.com/office/powerpoint/2010/main" val="39574332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425032" cy="1281113"/>
          </a:xfrm>
        </p:spPr>
        <p:txBody>
          <a:bodyPr>
            <a:normAutofit fontScale="90000"/>
          </a:bodyPr>
          <a:lstStyle/>
          <a:p>
            <a:r>
              <a:rPr lang="en-US" b="1" dirty="0"/>
              <a:t>Assets in Turkey </a:t>
            </a:r>
            <a:r>
              <a:rPr lang="tr-TR" b="1" dirty="0" smtClean="0"/>
              <a:t>but </a:t>
            </a:r>
            <a:r>
              <a:rPr lang="en-US" b="1" dirty="0" smtClean="0"/>
              <a:t>not </a:t>
            </a:r>
            <a:r>
              <a:rPr lang="en-US" b="1" dirty="0"/>
              <a:t>recorded in legal books</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a:t>Income and corporate income taxpayers can declare to the tax authorities their </a:t>
            </a:r>
            <a:r>
              <a:rPr lang="en-US" dirty="0" smtClean="0"/>
              <a:t>capital </a:t>
            </a:r>
            <a:r>
              <a:rPr lang="en-US" dirty="0"/>
              <a:t>market instruments and </a:t>
            </a:r>
            <a:r>
              <a:rPr lang="en-US" dirty="0" err="1"/>
              <a:t>immovables</a:t>
            </a:r>
            <a:r>
              <a:rPr lang="en-US" dirty="0"/>
              <a:t> held in Turkey but not recorded in their legal books </a:t>
            </a:r>
            <a:r>
              <a:rPr lang="tr-TR" dirty="0" err="1" smtClean="0"/>
              <a:t>until</a:t>
            </a:r>
            <a:r>
              <a:rPr lang="tr-TR" dirty="0" smtClean="0"/>
              <a:t> </a:t>
            </a:r>
            <a:r>
              <a:rPr lang="en-US" dirty="0" smtClean="0"/>
              <a:t>November </a:t>
            </a:r>
            <a:r>
              <a:rPr lang="en-US" dirty="0"/>
              <a:t>30, 2018.  No tax audit or tax assessment will be conducted on these assets.</a:t>
            </a:r>
          </a:p>
          <a:p>
            <a:pPr algn="just"/>
            <a:r>
              <a:rPr lang="en-US" dirty="0"/>
              <a:t>These assets can be recorded into taxpayers' legal books without being taken into consideration when determining their current income </a:t>
            </a:r>
            <a:r>
              <a:rPr lang="tr-TR" dirty="0" err="1" smtClean="0"/>
              <a:t>until</a:t>
            </a:r>
            <a:r>
              <a:rPr lang="tr-TR" dirty="0" smtClean="0"/>
              <a:t> </a:t>
            </a:r>
            <a:r>
              <a:rPr lang="en-US" dirty="0" smtClean="0"/>
              <a:t>November </a:t>
            </a:r>
            <a:r>
              <a:rPr lang="en-US" dirty="0"/>
              <a:t>30, 2018. </a:t>
            </a:r>
            <a:r>
              <a:rPr lang="tr-TR" dirty="0" err="1" smtClean="0"/>
              <a:t>They</a:t>
            </a:r>
            <a:r>
              <a:rPr lang="tr-TR" dirty="0" smtClean="0"/>
              <a:t> </a:t>
            </a:r>
            <a:r>
              <a:rPr lang="en-US" dirty="0" smtClean="0"/>
              <a:t>can </a:t>
            </a:r>
            <a:r>
              <a:rPr lang="en-US" dirty="0"/>
              <a:t>also be withdrawn from the enterprises without </a:t>
            </a:r>
            <a:r>
              <a:rPr lang="en-US" dirty="0" smtClean="0"/>
              <a:t>including them </a:t>
            </a:r>
            <a:r>
              <a:rPr lang="en-US" dirty="0"/>
              <a:t>in the determination of their taxable income or distributable income.</a:t>
            </a:r>
          </a:p>
          <a:p>
            <a:pPr algn="just"/>
            <a:r>
              <a:rPr lang="en-US" dirty="0"/>
              <a:t>The assets </a:t>
            </a:r>
            <a:r>
              <a:rPr lang="tr-TR" dirty="0" err="1" smtClean="0"/>
              <a:t>until</a:t>
            </a:r>
            <a:r>
              <a:rPr lang="tr-TR" dirty="0" smtClean="0"/>
              <a:t> </a:t>
            </a:r>
            <a:r>
              <a:rPr lang="en-US" dirty="0" smtClean="0"/>
              <a:t>to </a:t>
            </a:r>
            <a:r>
              <a:rPr lang="en-US" dirty="0"/>
              <a:t>the tax authorities will be subject to a 2% tax </a:t>
            </a:r>
            <a:r>
              <a:rPr lang="tr-TR" dirty="0" smtClean="0"/>
              <a:t>(</a:t>
            </a:r>
            <a:r>
              <a:rPr lang="en-US" dirty="0" smtClean="0"/>
              <a:t>tax is inapplicable if the assets are recorded in the legal books by July 31, 2018 </a:t>
            </a:r>
            <a:r>
              <a:rPr lang="tr-TR" dirty="0" smtClean="0"/>
              <a:t>) </a:t>
            </a:r>
            <a:r>
              <a:rPr lang="en-US" dirty="0" smtClean="0"/>
              <a:t>on </a:t>
            </a:r>
            <a:r>
              <a:rPr lang="en-US" dirty="0"/>
              <a:t>the asset value, which must be paid </a:t>
            </a:r>
            <a:r>
              <a:rPr lang="en-US" dirty="0" smtClean="0"/>
              <a:t>by December </a:t>
            </a:r>
            <a:r>
              <a:rPr lang="en-US" dirty="0"/>
              <a:t>31, 2018</a:t>
            </a:r>
            <a:r>
              <a:rPr lang="en-US" dirty="0" smtClean="0"/>
              <a:t>. This tax cannot be recorded as an expense or be offset from other taxes</a:t>
            </a:r>
            <a:r>
              <a:rPr lang="tr-TR" dirty="0" smtClean="0"/>
              <a:t> </a:t>
            </a:r>
            <a:r>
              <a:rPr lang="tr-TR" dirty="0" err="1" smtClean="0"/>
              <a:t>and</a:t>
            </a:r>
            <a:r>
              <a:rPr lang="tr-TR" dirty="0" smtClean="0"/>
              <a:t> </a:t>
            </a:r>
            <a:r>
              <a:rPr lang="tr-TR" dirty="0" err="1" smtClean="0"/>
              <a:t>losses</a:t>
            </a:r>
            <a:r>
              <a:rPr lang="tr-TR" dirty="0" smtClean="0"/>
              <a:t> </a:t>
            </a:r>
            <a:r>
              <a:rPr lang="tr-TR" dirty="0" err="1" smtClean="0"/>
              <a:t>due</a:t>
            </a:r>
            <a:r>
              <a:rPr lang="tr-TR" dirty="0" smtClean="0"/>
              <a:t> </a:t>
            </a:r>
            <a:r>
              <a:rPr lang="tr-TR" dirty="0" err="1" smtClean="0"/>
              <a:t>to</a:t>
            </a:r>
            <a:r>
              <a:rPr lang="tr-TR" dirty="0" smtClean="0"/>
              <a:t> </a:t>
            </a:r>
            <a:r>
              <a:rPr lang="tr-TR" dirty="0" err="1" smtClean="0"/>
              <a:t>the</a:t>
            </a:r>
            <a:r>
              <a:rPr lang="tr-TR" dirty="0" smtClean="0"/>
              <a:t> </a:t>
            </a:r>
            <a:r>
              <a:rPr lang="tr-TR" dirty="0" err="1" smtClean="0"/>
              <a:t>disposal</a:t>
            </a:r>
            <a:r>
              <a:rPr lang="tr-TR" dirty="0" smtClean="0"/>
              <a:t> of </a:t>
            </a:r>
            <a:r>
              <a:rPr lang="en-US" dirty="0" smtClean="0"/>
              <a:t>assets recorded in legal books cannot be considered an expense or deduction</a:t>
            </a:r>
            <a:r>
              <a:rPr lang="tr-TR" dirty="0" smtClean="0"/>
              <a:t> </a:t>
            </a:r>
            <a:r>
              <a:rPr lang="tr-TR" dirty="0" err="1" smtClean="0"/>
              <a:t>for</a:t>
            </a:r>
            <a:r>
              <a:rPr lang="tr-TR" dirty="0" smtClean="0"/>
              <a:t> </a:t>
            </a:r>
            <a:r>
              <a:rPr lang="tr-TR" dirty="0" err="1" smtClean="0"/>
              <a:t>tax</a:t>
            </a:r>
            <a:r>
              <a:rPr lang="tr-TR" dirty="0" smtClean="0"/>
              <a:t> </a:t>
            </a:r>
            <a:r>
              <a:rPr lang="tr-TR" dirty="0" err="1" smtClean="0"/>
              <a:t>purposes</a:t>
            </a:r>
            <a:r>
              <a:rPr lang="tr-TR" dirty="0"/>
              <a:t>.</a:t>
            </a:r>
            <a:endParaRPr lang="en-US" dirty="0"/>
          </a:p>
          <a:p>
            <a:pPr algn="just"/>
            <a:r>
              <a:rPr lang="en-US" dirty="0" smtClean="0"/>
              <a:t> </a:t>
            </a:r>
            <a:r>
              <a:rPr lang="tr-TR" dirty="0" err="1" smtClean="0"/>
              <a:t>To</a:t>
            </a:r>
            <a:r>
              <a:rPr lang="tr-TR" dirty="0" smtClean="0"/>
              <a:t> </a:t>
            </a:r>
            <a:r>
              <a:rPr lang="tr-TR" dirty="0" err="1" smtClean="0"/>
              <a:t>take</a:t>
            </a:r>
            <a:r>
              <a:rPr lang="tr-TR" dirty="0" smtClean="0"/>
              <a:t> </a:t>
            </a:r>
            <a:r>
              <a:rPr lang="tr-TR" dirty="0" err="1" smtClean="0"/>
              <a:t>advantage</a:t>
            </a:r>
            <a:r>
              <a:rPr lang="tr-TR" dirty="0" smtClean="0"/>
              <a:t> of </a:t>
            </a:r>
            <a:r>
              <a:rPr lang="tr-TR" dirty="0" err="1" smtClean="0"/>
              <a:t>law</a:t>
            </a:r>
            <a:r>
              <a:rPr lang="en-US" dirty="0" smtClean="0"/>
              <a:t>, </a:t>
            </a:r>
            <a:r>
              <a:rPr lang="en-US" dirty="0"/>
              <a:t>taxpayers must pay the taxes imposed on the </a:t>
            </a:r>
            <a:r>
              <a:rPr lang="en-US" dirty="0" smtClean="0"/>
              <a:t>declared </a:t>
            </a:r>
            <a:r>
              <a:rPr lang="en-US" dirty="0"/>
              <a:t>assets </a:t>
            </a:r>
            <a:r>
              <a:rPr lang="tr-TR" dirty="0" err="1" smtClean="0"/>
              <a:t>until</a:t>
            </a:r>
            <a:r>
              <a:rPr lang="tr-TR" dirty="0" smtClean="0"/>
              <a:t> </a:t>
            </a:r>
            <a:r>
              <a:rPr lang="en-US" dirty="0" smtClean="0"/>
              <a:t>the </a:t>
            </a:r>
            <a:r>
              <a:rPr lang="en-US" dirty="0"/>
              <a:t>due date.</a:t>
            </a:r>
          </a:p>
        </p:txBody>
      </p:sp>
      <p:sp>
        <p:nvSpPr>
          <p:cNvPr id="4" name="Slide Number Placeholder 3"/>
          <p:cNvSpPr>
            <a:spLocks noGrp="1"/>
          </p:cNvSpPr>
          <p:nvPr>
            <p:ph type="sldNum" sz="quarter" idx="12"/>
          </p:nvPr>
        </p:nvSpPr>
        <p:spPr/>
        <p:txBody>
          <a:bodyPr/>
          <a:lstStyle/>
          <a:p>
            <a:fld id="{70AB8518-E641-4A07-8E73-96DBD422F2ED}" type="slidenum">
              <a:rPr lang="en-US" smtClean="0"/>
              <a:t>16</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3232" y="230188"/>
            <a:ext cx="1977238" cy="603530"/>
          </a:xfrm>
          <a:prstGeom prst="rect">
            <a:avLst/>
          </a:prstGeom>
        </p:spPr>
      </p:pic>
    </p:spTree>
    <p:extLst>
      <p:ext uri="{BB962C8B-B14F-4D97-AF65-F5344CB8AC3E}">
        <p14:creationId xmlns:p14="http://schemas.microsoft.com/office/powerpoint/2010/main" val="30351734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 Exemption for foreign income</a:t>
            </a:r>
            <a:endParaRPr lang="en-US" dirty="0"/>
          </a:p>
        </p:txBody>
      </p:sp>
      <p:sp>
        <p:nvSpPr>
          <p:cNvPr id="3" name="Content Placeholder 2"/>
          <p:cNvSpPr>
            <a:spLocks noGrp="1"/>
          </p:cNvSpPr>
          <p:nvPr>
            <p:ph idx="1"/>
          </p:nvPr>
        </p:nvSpPr>
        <p:spPr/>
        <p:txBody>
          <a:bodyPr>
            <a:normAutofit fontScale="85000" lnSpcReduction="20000"/>
          </a:bodyPr>
          <a:lstStyle/>
          <a:p>
            <a:pPr algn="just">
              <a:buFont typeface="Wingdings" panose="05000000000000000000" pitchFamily="2" charset="2"/>
              <a:buChar char="Ø"/>
            </a:pPr>
            <a:r>
              <a:rPr lang="en-US" dirty="0" smtClean="0"/>
              <a:t>Income </a:t>
            </a:r>
            <a:r>
              <a:rPr lang="en-US" dirty="0"/>
              <a:t>derived from the sale of participation shares of entities whose legal and business center is </a:t>
            </a:r>
            <a:r>
              <a:rPr lang="tr-TR" dirty="0" smtClean="0"/>
              <a:t>not in </a:t>
            </a:r>
            <a:r>
              <a:rPr lang="en-US" dirty="0" smtClean="0"/>
              <a:t>Turkey</a:t>
            </a:r>
            <a:r>
              <a:rPr lang="en-US" dirty="0"/>
              <a:t>;</a:t>
            </a:r>
          </a:p>
          <a:p>
            <a:pPr algn="just">
              <a:buFont typeface="Wingdings" panose="05000000000000000000" pitchFamily="2" charset="2"/>
              <a:buChar char="Ø"/>
            </a:pPr>
            <a:r>
              <a:rPr lang="en-US" dirty="0"/>
              <a:t>Participation income derived from entities whose legal and business center is </a:t>
            </a:r>
            <a:r>
              <a:rPr lang="tr-TR" dirty="0" smtClean="0"/>
              <a:t>not in </a:t>
            </a:r>
            <a:r>
              <a:rPr lang="en-US" dirty="0" smtClean="0"/>
              <a:t>Turkey</a:t>
            </a:r>
            <a:r>
              <a:rPr lang="en-US" dirty="0"/>
              <a:t>; and</a:t>
            </a:r>
          </a:p>
          <a:p>
            <a:pPr algn="just">
              <a:buFont typeface="Wingdings" panose="05000000000000000000" pitchFamily="2" charset="2"/>
              <a:buChar char="Ø"/>
            </a:pPr>
            <a:r>
              <a:rPr lang="en-US" dirty="0"/>
              <a:t>Commercial income derived through a place of business or permanent representative abroad</a:t>
            </a:r>
            <a:r>
              <a:rPr lang="en-US" dirty="0" smtClean="0"/>
              <a:t>.</a:t>
            </a:r>
            <a:endParaRPr lang="tr-TR" dirty="0" smtClean="0"/>
          </a:p>
          <a:p>
            <a:pPr algn="just"/>
            <a:r>
              <a:rPr lang="tr-TR" dirty="0"/>
              <a:t>I</a:t>
            </a:r>
            <a:r>
              <a:rPr lang="en-US" dirty="0" err="1" smtClean="0"/>
              <a:t>ncomes</a:t>
            </a:r>
            <a:r>
              <a:rPr lang="en-US" dirty="0" smtClean="0"/>
              <a:t> </a:t>
            </a:r>
            <a:r>
              <a:rPr lang="tr-TR" dirty="0" err="1" smtClean="0"/>
              <a:t>mentioned</a:t>
            </a:r>
            <a:r>
              <a:rPr lang="tr-TR" dirty="0" smtClean="0"/>
              <a:t> </a:t>
            </a:r>
            <a:r>
              <a:rPr lang="tr-TR" dirty="0" err="1" smtClean="0"/>
              <a:t>above</a:t>
            </a:r>
            <a:r>
              <a:rPr lang="tr-TR" dirty="0" smtClean="0"/>
              <a:t> </a:t>
            </a:r>
            <a:r>
              <a:rPr lang="en-US" dirty="0" smtClean="0"/>
              <a:t>derived by Turkish resident individuals and entities, including those derived until October 31, 2018, are exempt from income and corporate income tax if transferred to Turkey </a:t>
            </a:r>
            <a:r>
              <a:rPr lang="tr-TR" dirty="0" err="1" smtClean="0"/>
              <a:t>until</a:t>
            </a:r>
            <a:r>
              <a:rPr lang="tr-TR" dirty="0" smtClean="0"/>
              <a:t> </a:t>
            </a:r>
            <a:r>
              <a:rPr lang="en-US" dirty="0" smtClean="0"/>
              <a:t>December 31, 2018.</a:t>
            </a:r>
          </a:p>
          <a:p>
            <a:pPr algn="just"/>
            <a:r>
              <a:rPr lang="en-US" dirty="0" smtClean="0"/>
              <a:t>Income </a:t>
            </a:r>
            <a:r>
              <a:rPr lang="en-US" dirty="0"/>
              <a:t>derived by Turkish resident individuals and entities from the liquidation of entities whose legal and business center is located outside of Turkey is exempt from income and corporate income tax if these are transferred to Turkey by December 31, 2018</a:t>
            </a:r>
            <a:r>
              <a:rPr lang="en-US" dirty="0" smtClean="0"/>
              <a:t>.</a:t>
            </a:r>
            <a:endParaRPr lang="en-US" dirty="0"/>
          </a:p>
        </p:txBody>
      </p:sp>
      <p:sp>
        <p:nvSpPr>
          <p:cNvPr id="4" name="Slide Number Placeholder 3"/>
          <p:cNvSpPr>
            <a:spLocks noGrp="1"/>
          </p:cNvSpPr>
          <p:nvPr>
            <p:ph type="sldNum" sz="quarter" idx="12"/>
          </p:nvPr>
        </p:nvSpPr>
        <p:spPr/>
        <p:txBody>
          <a:bodyPr/>
          <a:lstStyle/>
          <a:p>
            <a:fld id="{70AB8518-E641-4A07-8E73-96DBD422F2ED}" type="slidenum">
              <a:rPr lang="en-US" smtClean="0"/>
              <a:t>17</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63232" y="230188"/>
            <a:ext cx="1977238" cy="603530"/>
          </a:xfrm>
          <a:prstGeom prst="rect">
            <a:avLst/>
          </a:prstGeom>
        </p:spPr>
      </p:pic>
    </p:spTree>
    <p:extLst>
      <p:ext uri="{BB962C8B-B14F-4D97-AF65-F5344CB8AC3E}">
        <p14:creationId xmlns:p14="http://schemas.microsoft.com/office/powerpoint/2010/main" val="632033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Recent Development</a:t>
            </a:r>
            <a:endParaRPr lang="en-US" dirty="0"/>
          </a:p>
        </p:txBody>
      </p:sp>
      <p:sp>
        <p:nvSpPr>
          <p:cNvPr id="3" name="Content Placeholder 2"/>
          <p:cNvSpPr>
            <a:spLocks noGrp="1"/>
          </p:cNvSpPr>
          <p:nvPr>
            <p:ph idx="1"/>
          </p:nvPr>
        </p:nvSpPr>
        <p:spPr/>
        <p:txBody>
          <a:bodyPr/>
          <a:lstStyle/>
          <a:p>
            <a:pPr algn="just"/>
            <a:r>
              <a:rPr lang="en-US" dirty="0"/>
              <a:t>On May 18, 2018, the Law No. 7143 on the Restructuring of Tax and Certain Receivables and Amending Certain Laws ("</a:t>
            </a:r>
            <a:r>
              <a:rPr lang="en-US" b="1" dirty="0"/>
              <a:t>Law</a:t>
            </a:r>
            <a:r>
              <a:rPr lang="en-US" dirty="0"/>
              <a:t>") was published on </a:t>
            </a:r>
            <a:r>
              <a:rPr lang="en-US" dirty="0" smtClean="0"/>
              <a:t>the </a:t>
            </a:r>
            <a:r>
              <a:rPr lang="en-US" dirty="0"/>
              <a:t>Official Gazette </a:t>
            </a:r>
            <a:r>
              <a:rPr lang="tr-TR" dirty="0" smtClean="0"/>
              <a:t>No.</a:t>
            </a:r>
            <a:r>
              <a:rPr lang="en-US" dirty="0" smtClean="0"/>
              <a:t>30425</a:t>
            </a:r>
            <a:r>
              <a:rPr lang="tr-TR" dirty="0" smtClean="0"/>
              <a:t> </a:t>
            </a:r>
            <a:r>
              <a:rPr lang="en-US" dirty="0" smtClean="0"/>
              <a:t>and entered </a:t>
            </a:r>
            <a:r>
              <a:rPr lang="en-US" dirty="0"/>
              <a:t>into force</a:t>
            </a:r>
            <a:r>
              <a:rPr lang="en-US" dirty="0" smtClean="0"/>
              <a:t>.</a:t>
            </a:r>
            <a:endParaRPr lang="tr-TR" dirty="0" smtClean="0"/>
          </a:p>
          <a:p>
            <a:pPr algn="just"/>
            <a:endParaRPr lang="tr-TR" dirty="0" smtClean="0"/>
          </a:p>
          <a:p>
            <a:pPr algn="just"/>
            <a:r>
              <a:rPr lang="en-US" dirty="0" smtClean="0"/>
              <a:t>This </a:t>
            </a:r>
            <a:r>
              <a:rPr lang="en-US" dirty="0"/>
              <a:t>law establishes new rules for the restructuring of “tax receivables” including certain customs receivables.</a:t>
            </a:r>
            <a:endParaRPr lang="tr-TR" dirty="0" smtClean="0"/>
          </a:p>
        </p:txBody>
      </p:sp>
      <p:sp>
        <p:nvSpPr>
          <p:cNvPr id="5" name="Slide Number Placeholder 4"/>
          <p:cNvSpPr>
            <a:spLocks noGrp="1"/>
          </p:cNvSpPr>
          <p:nvPr>
            <p:ph type="sldNum" sz="quarter" idx="12"/>
          </p:nvPr>
        </p:nvSpPr>
        <p:spPr/>
        <p:txBody>
          <a:bodyPr/>
          <a:lstStyle/>
          <a:p>
            <a:fld id="{70AB8518-E641-4A07-8E73-96DBD422F2ED}" type="slidenum">
              <a:rPr lang="en-US" smtClean="0"/>
              <a:t>2</a:t>
            </a:fld>
            <a:endParaRPr lang="en-US"/>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63232" y="230188"/>
            <a:ext cx="1977238" cy="603530"/>
          </a:xfrm>
          <a:prstGeom prst="rect">
            <a:avLst/>
          </a:prstGeom>
        </p:spPr>
      </p:pic>
    </p:spTree>
    <p:extLst>
      <p:ext uri="{BB962C8B-B14F-4D97-AF65-F5344CB8AC3E}">
        <p14:creationId xmlns:p14="http://schemas.microsoft.com/office/powerpoint/2010/main" val="20890336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Does the Law Say?</a:t>
            </a:r>
            <a:endParaRPr lang="en-US" dirty="0"/>
          </a:p>
        </p:txBody>
      </p:sp>
      <p:sp>
        <p:nvSpPr>
          <p:cNvPr id="3" name="Content Placeholder 2"/>
          <p:cNvSpPr>
            <a:spLocks noGrp="1"/>
          </p:cNvSpPr>
          <p:nvPr>
            <p:ph idx="1"/>
          </p:nvPr>
        </p:nvSpPr>
        <p:spPr/>
        <p:txBody>
          <a:bodyPr/>
          <a:lstStyle/>
          <a:p>
            <a:pPr algn="just"/>
            <a:r>
              <a:rPr lang="en-US" dirty="0"/>
              <a:t>The Law covers tax receivables related to the period before March 31, </a:t>
            </a:r>
            <a:r>
              <a:rPr lang="en-US" dirty="0" smtClean="0"/>
              <a:t>2018</a:t>
            </a:r>
            <a:r>
              <a:rPr lang="tr-TR" dirty="0" smtClean="0"/>
              <a:t>(</a:t>
            </a:r>
            <a:r>
              <a:rPr lang="tr-TR" dirty="0" err="1" smtClean="0"/>
              <a:t>including</a:t>
            </a:r>
            <a:r>
              <a:rPr lang="tr-TR" dirty="0" smtClean="0"/>
              <a:t> </a:t>
            </a:r>
            <a:r>
              <a:rPr lang="tr-TR" dirty="0" err="1" smtClean="0"/>
              <a:t>March</a:t>
            </a:r>
            <a:r>
              <a:rPr lang="tr-TR" dirty="0" smtClean="0"/>
              <a:t> 31)</a:t>
            </a:r>
            <a:r>
              <a:rPr lang="en-US" dirty="0" smtClean="0"/>
              <a:t>, </a:t>
            </a:r>
            <a:r>
              <a:rPr lang="en-US" dirty="0"/>
              <a:t>the delay interest and tax penalties arising from these tax receivables, and other penalties not derived from an original tax</a:t>
            </a:r>
            <a:r>
              <a:rPr lang="en-US" dirty="0" smtClean="0"/>
              <a:t>.</a:t>
            </a:r>
            <a:endParaRPr lang="tr-TR" dirty="0"/>
          </a:p>
          <a:p>
            <a:pPr algn="just"/>
            <a:endParaRPr lang="tr-TR" dirty="0" smtClean="0"/>
          </a:p>
          <a:p>
            <a:pPr algn="just"/>
            <a:r>
              <a:rPr lang="en-US" dirty="0" smtClean="0"/>
              <a:t>The </a:t>
            </a:r>
            <a:r>
              <a:rPr lang="en-US" dirty="0"/>
              <a:t>Law </a:t>
            </a:r>
            <a:r>
              <a:rPr lang="tr-TR" dirty="0" err="1"/>
              <a:t>does</a:t>
            </a:r>
            <a:r>
              <a:rPr lang="tr-TR" dirty="0"/>
              <a:t> not </a:t>
            </a:r>
            <a:r>
              <a:rPr lang="tr-TR" dirty="0" err="1"/>
              <a:t>include</a:t>
            </a:r>
            <a:r>
              <a:rPr lang="tr-TR" dirty="0"/>
              <a:t> </a:t>
            </a:r>
            <a:r>
              <a:rPr lang="en-US" dirty="0"/>
              <a:t>income </a:t>
            </a:r>
            <a:r>
              <a:rPr lang="en-US" dirty="0"/>
              <a:t>tax installments to be paid after March 31, 2018 and advance taxes to be paid in 2018 through offsetting from income/corporate income tax, as well as second installments of the 2018 motor vehicle tax.</a:t>
            </a:r>
          </a:p>
        </p:txBody>
      </p:sp>
      <p:sp>
        <p:nvSpPr>
          <p:cNvPr id="4" name="Slide Number Placeholder 3"/>
          <p:cNvSpPr>
            <a:spLocks noGrp="1"/>
          </p:cNvSpPr>
          <p:nvPr>
            <p:ph type="sldNum" sz="quarter" idx="12"/>
          </p:nvPr>
        </p:nvSpPr>
        <p:spPr/>
        <p:txBody>
          <a:bodyPr/>
          <a:lstStyle/>
          <a:p>
            <a:fld id="{70AB8518-E641-4A07-8E73-96DBD422F2ED}" type="slidenum">
              <a:rPr lang="en-US" smtClean="0"/>
              <a:t>3</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3232" y="230188"/>
            <a:ext cx="1977238" cy="603530"/>
          </a:xfrm>
          <a:prstGeom prst="rect">
            <a:avLst/>
          </a:prstGeom>
        </p:spPr>
      </p:pic>
    </p:spTree>
    <p:extLst>
      <p:ext uri="{BB962C8B-B14F-4D97-AF65-F5344CB8AC3E}">
        <p14:creationId xmlns:p14="http://schemas.microsoft.com/office/powerpoint/2010/main" val="5350532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Does the Law Say?</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b="1" dirty="0"/>
              <a:t>1. Finalized </a:t>
            </a:r>
            <a:r>
              <a:rPr lang="en-US" b="1" dirty="0" smtClean="0"/>
              <a:t>Tax Receivables</a:t>
            </a:r>
            <a:endParaRPr lang="tr-TR" b="1" dirty="0" smtClean="0"/>
          </a:p>
          <a:p>
            <a:pPr marL="0" indent="0" algn="just">
              <a:buNone/>
            </a:pPr>
            <a:endParaRPr lang="tr-TR" dirty="0"/>
          </a:p>
          <a:p>
            <a:pPr marL="0" indent="0" algn="just">
              <a:buNone/>
            </a:pPr>
            <a:r>
              <a:rPr lang="tr-TR" dirty="0" smtClean="0"/>
              <a:t>T</a:t>
            </a:r>
            <a:r>
              <a:rPr lang="en-US" dirty="0" smtClean="0"/>
              <a:t>ax </a:t>
            </a:r>
            <a:r>
              <a:rPr lang="en-US" dirty="0"/>
              <a:t>receivables </a:t>
            </a:r>
            <a:r>
              <a:rPr lang="tr-TR" dirty="0" err="1" smtClean="0"/>
              <a:t>which</a:t>
            </a:r>
            <a:r>
              <a:rPr lang="tr-TR" dirty="0"/>
              <a:t> </a:t>
            </a:r>
            <a:r>
              <a:rPr lang="tr-TR" dirty="0" err="1" smtClean="0"/>
              <a:t>are</a:t>
            </a:r>
            <a:r>
              <a:rPr lang="tr-TR" dirty="0" smtClean="0"/>
              <a:t> not </a:t>
            </a:r>
            <a:r>
              <a:rPr lang="en-US" dirty="0" smtClean="0"/>
              <a:t>paid </a:t>
            </a:r>
            <a:r>
              <a:rPr lang="en-US" dirty="0"/>
              <a:t>on time and tax receivables whose payment period has not </a:t>
            </a:r>
            <a:r>
              <a:rPr lang="en-US" dirty="0" smtClean="0"/>
              <a:t>expired </a:t>
            </a:r>
            <a:r>
              <a:rPr lang="en-US" dirty="0"/>
              <a:t>as of May 18, </a:t>
            </a:r>
            <a:r>
              <a:rPr lang="en-US" dirty="0" smtClean="0"/>
              <a:t>2018</a:t>
            </a:r>
            <a:r>
              <a:rPr lang="tr-TR" dirty="0" smtClean="0"/>
              <a:t> </a:t>
            </a:r>
            <a:r>
              <a:rPr lang="tr-TR" dirty="0" err="1" smtClean="0"/>
              <a:t>if</a:t>
            </a:r>
            <a:r>
              <a:rPr lang="tr-TR" dirty="0" smtClean="0"/>
              <a:t>;</a:t>
            </a:r>
          </a:p>
          <a:p>
            <a:pPr algn="just">
              <a:buFont typeface="Wingdings" panose="05000000000000000000" pitchFamily="2" charset="2"/>
              <a:buChar char="Ø"/>
            </a:pPr>
            <a:r>
              <a:rPr lang="en-US" dirty="0" smtClean="0"/>
              <a:t>the </a:t>
            </a:r>
            <a:r>
              <a:rPr lang="en-US" dirty="0"/>
              <a:t>taxpayer pays the </a:t>
            </a:r>
            <a:r>
              <a:rPr lang="en-US" dirty="0" smtClean="0"/>
              <a:t>original </a:t>
            </a:r>
            <a:r>
              <a:rPr lang="en-US" dirty="0"/>
              <a:t>tax </a:t>
            </a:r>
            <a:r>
              <a:rPr lang="tr-TR" dirty="0" err="1" smtClean="0"/>
              <a:t>and</a:t>
            </a:r>
            <a:r>
              <a:rPr lang="en-US" dirty="0" smtClean="0"/>
              <a:t> </a:t>
            </a:r>
            <a:r>
              <a:rPr lang="en-US" dirty="0"/>
              <a:t>the </a:t>
            </a:r>
            <a:r>
              <a:rPr lang="en-US" dirty="0" smtClean="0"/>
              <a:t>amount </a:t>
            </a:r>
            <a:r>
              <a:rPr lang="en-US" dirty="0"/>
              <a:t>calculated based on </a:t>
            </a:r>
            <a:r>
              <a:rPr lang="tr-TR" dirty="0" err="1" smtClean="0"/>
              <a:t>monthly</a:t>
            </a:r>
            <a:r>
              <a:rPr lang="tr-TR" dirty="0" smtClean="0"/>
              <a:t> </a:t>
            </a:r>
            <a:r>
              <a:rPr lang="tr-TR" dirty="0" err="1" smtClean="0"/>
              <a:t>rates</a:t>
            </a:r>
            <a:r>
              <a:rPr lang="tr-TR" dirty="0" smtClean="0"/>
              <a:t> of </a:t>
            </a:r>
            <a:r>
              <a:rPr lang="en-US" dirty="0" smtClean="0"/>
              <a:t>the </a:t>
            </a:r>
            <a:r>
              <a:rPr lang="en-US" dirty="0"/>
              <a:t>Producer Price Index ("</a:t>
            </a:r>
            <a:r>
              <a:rPr lang="en-US" b="1" dirty="0"/>
              <a:t>PPI</a:t>
            </a:r>
            <a:r>
              <a:rPr lang="en-US" dirty="0"/>
              <a:t>") </a:t>
            </a:r>
            <a:r>
              <a:rPr lang="en-US" dirty="0" smtClean="0"/>
              <a:t>until </a:t>
            </a:r>
            <a:r>
              <a:rPr lang="en-US" dirty="0"/>
              <a:t>May 18, 2018 </a:t>
            </a:r>
            <a:r>
              <a:rPr lang="en-US" dirty="0" smtClean="0"/>
              <a:t>the</a:t>
            </a:r>
            <a:r>
              <a:rPr lang="tr-TR" dirty="0" smtClean="0"/>
              <a:t>n,</a:t>
            </a:r>
            <a:r>
              <a:rPr lang="en-US" dirty="0" smtClean="0"/>
              <a:t> tax </a:t>
            </a:r>
            <a:r>
              <a:rPr lang="en-US" dirty="0"/>
              <a:t>penalty and delay interests will be written off.</a:t>
            </a:r>
          </a:p>
          <a:p>
            <a:pPr algn="just">
              <a:buFont typeface="Wingdings" panose="05000000000000000000" pitchFamily="2" charset="2"/>
              <a:buChar char="Ø"/>
            </a:pPr>
            <a:r>
              <a:rPr lang="en-US" dirty="0" smtClean="0"/>
              <a:t>the </a:t>
            </a:r>
            <a:r>
              <a:rPr lang="en-US" dirty="0"/>
              <a:t>taxpayer pays 50% of a </a:t>
            </a:r>
            <a:r>
              <a:rPr lang="en-US" dirty="0" smtClean="0"/>
              <a:t>penalty</a:t>
            </a:r>
            <a:r>
              <a:rPr lang="tr-TR" dirty="0" smtClean="0"/>
              <a:t> </a:t>
            </a:r>
            <a:r>
              <a:rPr lang="tr-TR" dirty="0" err="1" smtClean="0"/>
              <a:t>which</a:t>
            </a:r>
            <a:r>
              <a:rPr lang="tr-TR" dirty="0" smtClean="0"/>
              <a:t> is</a:t>
            </a:r>
            <a:r>
              <a:rPr lang="en-US" dirty="0" smtClean="0"/>
              <a:t> </a:t>
            </a:r>
            <a:r>
              <a:rPr lang="en-US" dirty="0"/>
              <a:t>not derived from an original tax or arising from participation and the amount to be calculated based on the PPI monthly rates until May 18, </a:t>
            </a:r>
            <a:r>
              <a:rPr lang="en-US" dirty="0" smtClean="0"/>
              <a:t>2018</a:t>
            </a:r>
            <a:r>
              <a:rPr lang="tr-TR" dirty="0" smtClean="0"/>
              <a:t>,</a:t>
            </a:r>
            <a:r>
              <a:rPr lang="en-US" dirty="0" smtClean="0"/>
              <a:t> the </a:t>
            </a:r>
            <a:r>
              <a:rPr lang="en-US" dirty="0"/>
              <a:t>remaining 50% of the penalty and the entire delay interests will be written off.  </a:t>
            </a:r>
          </a:p>
          <a:p>
            <a:pPr algn="just"/>
            <a:endParaRPr lang="en-US" dirty="0"/>
          </a:p>
        </p:txBody>
      </p:sp>
      <p:sp>
        <p:nvSpPr>
          <p:cNvPr id="4" name="Slide Number Placeholder 3"/>
          <p:cNvSpPr>
            <a:spLocks noGrp="1"/>
          </p:cNvSpPr>
          <p:nvPr>
            <p:ph type="sldNum" sz="quarter" idx="12"/>
          </p:nvPr>
        </p:nvSpPr>
        <p:spPr/>
        <p:txBody>
          <a:bodyPr/>
          <a:lstStyle/>
          <a:p>
            <a:fld id="{70AB8518-E641-4A07-8E73-96DBD422F2ED}" type="slidenum">
              <a:rPr lang="en-US" smtClean="0"/>
              <a:t>4</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3232" y="230188"/>
            <a:ext cx="1977238" cy="603530"/>
          </a:xfrm>
          <a:prstGeom prst="rect">
            <a:avLst/>
          </a:prstGeom>
        </p:spPr>
      </p:pic>
    </p:spTree>
    <p:extLst>
      <p:ext uri="{BB962C8B-B14F-4D97-AF65-F5344CB8AC3E}">
        <p14:creationId xmlns:p14="http://schemas.microsoft.com/office/powerpoint/2010/main" val="38260634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Does the Law Say?</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b="1" dirty="0"/>
              <a:t>2. Tax receivables that are not finalized or are in </a:t>
            </a:r>
            <a:r>
              <a:rPr lang="en-US" b="1" dirty="0" smtClean="0"/>
              <a:t>litigation</a:t>
            </a:r>
            <a:endParaRPr lang="tr-TR" b="1" dirty="0"/>
          </a:p>
          <a:p>
            <a:pPr marL="0" indent="0" algn="just">
              <a:buNone/>
            </a:pPr>
            <a:r>
              <a:rPr lang="en-US" dirty="0" smtClean="0"/>
              <a:t/>
            </a:r>
            <a:br>
              <a:rPr lang="en-US" dirty="0" smtClean="0"/>
            </a:br>
            <a:r>
              <a:rPr lang="en-US" b="1" dirty="0"/>
              <a:t>a) Tax assessments in litigation before first degree courts or whose deadline for filing a lawsuit did not expire as of May 18, 2018</a:t>
            </a:r>
            <a:r>
              <a:rPr lang="en-US" dirty="0" smtClean="0"/>
              <a:t/>
            </a:r>
            <a:br>
              <a:rPr lang="en-US" dirty="0" smtClean="0"/>
            </a:br>
            <a:r>
              <a:rPr lang="en-US" dirty="0" smtClean="0"/>
              <a:t/>
            </a:r>
            <a:br>
              <a:rPr lang="en-US" dirty="0" smtClean="0"/>
            </a:br>
            <a:r>
              <a:rPr lang="en-US" dirty="0"/>
              <a:t>If the taxpayer pays 50% of the original tax </a:t>
            </a:r>
            <a:r>
              <a:rPr lang="en-US" dirty="0" smtClean="0"/>
              <a:t>a</a:t>
            </a:r>
            <a:r>
              <a:rPr lang="tr-TR" dirty="0" err="1" smtClean="0"/>
              <a:t>nd</a:t>
            </a:r>
            <a:r>
              <a:rPr lang="tr-TR" dirty="0" smtClean="0"/>
              <a:t> </a:t>
            </a:r>
            <a:r>
              <a:rPr lang="en-US" dirty="0" smtClean="0"/>
              <a:t>the </a:t>
            </a:r>
            <a:r>
              <a:rPr lang="en-US" dirty="0"/>
              <a:t>amount to be calculated on 50% of the original tax amount based on the PPI monthly rates until May 18, 2018 and </a:t>
            </a:r>
            <a:r>
              <a:rPr lang="en-US" dirty="0" smtClean="0"/>
              <a:t>the </a:t>
            </a:r>
            <a:r>
              <a:rPr lang="en-US" dirty="0"/>
              <a:t>remaining 50% of the original tax amount, the entire tax penalty including delay interests and other penalties arising from the original </a:t>
            </a:r>
            <a:r>
              <a:rPr lang="en-US" dirty="0" smtClean="0"/>
              <a:t>tax</a:t>
            </a:r>
            <a:r>
              <a:rPr lang="tr-TR" dirty="0" smtClean="0"/>
              <a:t> </a:t>
            </a:r>
            <a:r>
              <a:rPr lang="tr-TR" dirty="0" err="1" smtClean="0"/>
              <a:t>and</a:t>
            </a:r>
            <a:r>
              <a:rPr lang="tr-TR" dirty="0"/>
              <a:t> </a:t>
            </a:r>
            <a:r>
              <a:rPr lang="en-US" dirty="0" smtClean="0"/>
              <a:t>delay </a:t>
            </a:r>
            <a:r>
              <a:rPr lang="en-US" dirty="0"/>
              <a:t>interests related to these </a:t>
            </a:r>
            <a:r>
              <a:rPr lang="en-US" dirty="0" smtClean="0"/>
              <a:t>penalties </a:t>
            </a:r>
            <a:r>
              <a:rPr lang="en-US" dirty="0"/>
              <a:t>will be written off.</a:t>
            </a:r>
            <a:r>
              <a:rPr lang="en-US" dirty="0" smtClean="0"/>
              <a:t/>
            </a:r>
            <a:br>
              <a:rPr lang="en-US" dirty="0" smtClean="0"/>
            </a:br>
            <a:r>
              <a:rPr lang="en-US" dirty="0" smtClean="0"/>
              <a:t/>
            </a:r>
            <a:br>
              <a:rPr lang="en-US" dirty="0" smtClean="0"/>
            </a:br>
            <a:r>
              <a:rPr lang="en-US" dirty="0"/>
              <a:t>Taxes under reconciliation, taxes where the reconciliation date is undetermined or </a:t>
            </a:r>
            <a:r>
              <a:rPr lang="en-US" dirty="0" smtClean="0"/>
              <a:t>cannot </a:t>
            </a:r>
            <a:r>
              <a:rPr lang="en-US" dirty="0"/>
              <a:t>be reached and the deadline for filing a lawsuit has not expired fall within </a:t>
            </a:r>
            <a:r>
              <a:rPr lang="en-US" dirty="0" smtClean="0"/>
              <a:t>the</a:t>
            </a:r>
            <a:r>
              <a:rPr lang="tr-TR" dirty="0" smtClean="0"/>
              <a:t> </a:t>
            </a:r>
            <a:r>
              <a:rPr lang="en-US" dirty="0" smtClean="0"/>
              <a:t>scope</a:t>
            </a:r>
            <a:r>
              <a:rPr lang="en-US" dirty="0"/>
              <a:t>.</a:t>
            </a:r>
          </a:p>
        </p:txBody>
      </p:sp>
      <p:sp>
        <p:nvSpPr>
          <p:cNvPr id="4" name="Slide Number Placeholder 3"/>
          <p:cNvSpPr>
            <a:spLocks noGrp="1"/>
          </p:cNvSpPr>
          <p:nvPr>
            <p:ph type="sldNum" sz="quarter" idx="12"/>
          </p:nvPr>
        </p:nvSpPr>
        <p:spPr/>
        <p:txBody>
          <a:bodyPr/>
          <a:lstStyle/>
          <a:p>
            <a:fld id="{70AB8518-E641-4A07-8E73-96DBD422F2ED}" type="slidenum">
              <a:rPr lang="en-US" smtClean="0"/>
              <a:t>5</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3232" y="230188"/>
            <a:ext cx="1977238" cy="603530"/>
          </a:xfrm>
          <a:prstGeom prst="rect">
            <a:avLst/>
          </a:prstGeom>
        </p:spPr>
      </p:pic>
    </p:spTree>
    <p:extLst>
      <p:ext uri="{BB962C8B-B14F-4D97-AF65-F5344CB8AC3E}">
        <p14:creationId xmlns:p14="http://schemas.microsoft.com/office/powerpoint/2010/main" val="35334615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6"/>
            <a:ext cx="8467165" cy="1194734"/>
          </a:xfrm>
        </p:spPr>
        <p:txBody>
          <a:bodyPr>
            <a:normAutofit fontScale="90000"/>
          </a:bodyPr>
          <a:lstStyle/>
          <a:p>
            <a:r>
              <a:rPr lang="en-US" b="1" dirty="0" smtClean="0"/>
              <a:t>2. Tax receivables that are not finalized or are in litigation</a:t>
            </a:r>
            <a:endParaRPr lang="en-US" dirty="0"/>
          </a:p>
        </p:txBody>
      </p:sp>
      <p:sp>
        <p:nvSpPr>
          <p:cNvPr id="3" name="Content Placeholder 2"/>
          <p:cNvSpPr>
            <a:spLocks noGrp="1"/>
          </p:cNvSpPr>
          <p:nvPr>
            <p:ph idx="1"/>
          </p:nvPr>
        </p:nvSpPr>
        <p:spPr/>
        <p:txBody>
          <a:bodyPr>
            <a:normAutofit/>
          </a:bodyPr>
          <a:lstStyle/>
          <a:p>
            <a:pPr algn="just"/>
            <a:r>
              <a:rPr lang="en-US" sz="2200" b="1" dirty="0"/>
              <a:t>b) Tax assessments whose deadline for filing an appeal or objection did not expire, are in appeal, in correction of decision, or the deadline for the correction of mechanism did not </a:t>
            </a:r>
            <a:r>
              <a:rPr lang="en-US" sz="2200" b="1" dirty="0" smtClean="0"/>
              <a:t>expire</a:t>
            </a:r>
            <a:endParaRPr lang="tr-TR" sz="2200" b="1" dirty="0" smtClean="0"/>
          </a:p>
          <a:p>
            <a:pPr algn="just"/>
            <a:r>
              <a:rPr lang="en-US" sz="2200" dirty="0"/>
              <a:t/>
            </a:r>
            <a:br>
              <a:rPr lang="en-US" sz="2200" dirty="0"/>
            </a:br>
            <a:endParaRPr lang="en-US" dirty="0"/>
          </a:p>
          <a:p>
            <a:endParaRPr lang="en-US" dirty="0"/>
          </a:p>
        </p:txBody>
      </p:sp>
      <p:graphicFrame>
        <p:nvGraphicFramePr>
          <p:cNvPr id="5" name="Diagram 4"/>
          <p:cNvGraphicFramePr/>
          <p:nvPr>
            <p:extLst>
              <p:ext uri="{D42A27DB-BD31-4B8C-83A1-F6EECF244321}">
                <p14:modId xmlns:p14="http://schemas.microsoft.com/office/powerpoint/2010/main" val="3525811283"/>
              </p:ext>
            </p:extLst>
          </p:nvPr>
        </p:nvGraphicFramePr>
        <p:xfrm>
          <a:off x="760984" y="2807208"/>
          <a:ext cx="11135360" cy="34655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70AB8518-E641-4A07-8E73-96DBD422F2ED}" type="slidenum">
              <a:rPr lang="en-US" smtClean="0"/>
              <a:t>6</a:t>
            </a:fld>
            <a:endParaRPr lang="en-US"/>
          </a:p>
        </p:txBody>
      </p:sp>
      <p:pic>
        <p:nvPicPr>
          <p:cNvPr id="7" name="Picture 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263232" y="230188"/>
            <a:ext cx="1977238" cy="603530"/>
          </a:xfrm>
          <a:prstGeom prst="rect">
            <a:avLst/>
          </a:prstGeom>
        </p:spPr>
      </p:pic>
    </p:spTree>
    <p:extLst>
      <p:ext uri="{BB962C8B-B14F-4D97-AF65-F5344CB8AC3E}">
        <p14:creationId xmlns:p14="http://schemas.microsoft.com/office/powerpoint/2010/main" val="13140644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 Taxes under tax inspection or asses</a:t>
            </a:r>
            <a:r>
              <a:rPr lang="tr-TR" b="1" dirty="0" smtClean="0"/>
              <a:t>s</a:t>
            </a:r>
            <a:r>
              <a:rPr lang="en-US" b="1" dirty="0" err="1" smtClean="0"/>
              <a:t>ment</a:t>
            </a:r>
            <a:endParaRPr lang="en-US" dirty="0"/>
          </a:p>
        </p:txBody>
      </p:sp>
      <p:sp>
        <p:nvSpPr>
          <p:cNvPr id="3" name="Content Placeholder 2"/>
          <p:cNvSpPr>
            <a:spLocks noGrp="1"/>
          </p:cNvSpPr>
          <p:nvPr>
            <p:ph idx="1"/>
          </p:nvPr>
        </p:nvSpPr>
        <p:spPr/>
        <p:txBody>
          <a:bodyPr>
            <a:normAutofit fontScale="92500"/>
          </a:bodyPr>
          <a:lstStyle/>
          <a:p>
            <a:pPr marL="0" indent="0" algn="just">
              <a:buNone/>
            </a:pPr>
            <a:r>
              <a:rPr lang="en-US" dirty="0"/>
              <a:t/>
            </a:r>
            <a:br>
              <a:rPr lang="en-US" dirty="0"/>
            </a:br>
            <a:r>
              <a:rPr lang="en-US" dirty="0"/>
              <a:t>Tax inspections and assessment that were </a:t>
            </a:r>
            <a:r>
              <a:rPr lang="tr-TR" dirty="0" err="1" smtClean="0"/>
              <a:t>started</a:t>
            </a:r>
            <a:r>
              <a:rPr lang="tr-TR" dirty="0" smtClean="0"/>
              <a:t> </a:t>
            </a:r>
            <a:r>
              <a:rPr lang="en-US" dirty="0" smtClean="0"/>
              <a:t>but </a:t>
            </a:r>
            <a:r>
              <a:rPr lang="en-US" dirty="0"/>
              <a:t>are </a:t>
            </a:r>
            <a:r>
              <a:rPr lang="tr-TR" dirty="0" smtClean="0"/>
              <a:t>not </a:t>
            </a:r>
            <a:r>
              <a:rPr lang="tr-TR" dirty="0" err="1" smtClean="0"/>
              <a:t>completed</a:t>
            </a:r>
            <a:r>
              <a:rPr lang="tr-TR" dirty="0" smtClean="0"/>
              <a:t> </a:t>
            </a:r>
            <a:r>
              <a:rPr lang="tr-TR" dirty="0" err="1" smtClean="0"/>
              <a:t>until</a:t>
            </a:r>
            <a:r>
              <a:rPr lang="tr-TR" dirty="0" smtClean="0"/>
              <a:t> </a:t>
            </a:r>
            <a:r>
              <a:rPr lang="en-US" dirty="0" smtClean="0"/>
              <a:t>May </a:t>
            </a:r>
            <a:r>
              <a:rPr lang="en-US" dirty="0"/>
              <a:t>18, 2018 </a:t>
            </a:r>
            <a:r>
              <a:rPr lang="en-US" dirty="0" smtClean="0"/>
              <a:t>will</a:t>
            </a:r>
            <a:r>
              <a:rPr lang="tr-TR" dirty="0" smtClean="0"/>
              <a:t> </a:t>
            </a:r>
            <a:r>
              <a:rPr lang="en-US" dirty="0" smtClean="0"/>
              <a:t>be </a:t>
            </a:r>
            <a:r>
              <a:rPr lang="en-US" dirty="0"/>
              <a:t>carried out. Once these tax assessments are completed</a:t>
            </a:r>
            <a:r>
              <a:rPr lang="en-US" dirty="0" smtClean="0"/>
              <a:t>,</a:t>
            </a:r>
            <a:endParaRPr lang="tr-TR" dirty="0" smtClean="0"/>
          </a:p>
          <a:p>
            <a:pPr marL="0" indent="0" algn="just">
              <a:buNone/>
            </a:pPr>
            <a:r>
              <a:rPr lang="tr-TR" dirty="0" smtClean="0"/>
              <a:t>I</a:t>
            </a:r>
            <a:r>
              <a:rPr lang="en-US" dirty="0" smtClean="0"/>
              <a:t>f </a:t>
            </a:r>
            <a:r>
              <a:rPr lang="en-US" dirty="0"/>
              <a:t>the taxpayer pays the first 50% of the original tax amount and the amount to be calculated on 50% of the original tax based on the PPI monthly rates until May 18, 2018 </a:t>
            </a:r>
            <a:r>
              <a:rPr lang="en-US" dirty="0" smtClean="0"/>
              <a:t>the </a:t>
            </a:r>
            <a:r>
              <a:rPr lang="en-US" dirty="0"/>
              <a:t>remaining 50% of the original tax, delay interests and the entire tax penalty (for penalties that do not derive from an original tax if the 25% of the penalty is paid, the remaining 75%) will be written </a:t>
            </a:r>
            <a:r>
              <a:rPr lang="en-US" dirty="0" smtClean="0"/>
              <a:t>off</a:t>
            </a:r>
            <a:r>
              <a:rPr lang="tr-TR" dirty="0" smtClean="0"/>
              <a:t>.</a:t>
            </a:r>
            <a:endParaRPr lang="tr-TR" dirty="0"/>
          </a:p>
          <a:p>
            <a:pPr marL="0" indent="0" algn="just">
              <a:buNone/>
            </a:pPr>
            <a:r>
              <a:rPr lang="en-US" dirty="0"/>
              <a:t/>
            </a:r>
            <a:br>
              <a:rPr lang="en-US" dirty="0"/>
            </a:br>
            <a:endParaRPr lang="en-US" dirty="0"/>
          </a:p>
        </p:txBody>
      </p:sp>
      <p:sp>
        <p:nvSpPr>
          <p:cNvPr id="4" name="Slide Number Placeholder 3"/>
          <p:cNvSpPr>
            <a:spLocks noGrp="1"/>
          </p:cNvSpPr>
          <p:nvPr>
            <p:ph type="sldNum" sz="quarter" idx="12"/>
          </p:nvPr>
        </p:nvSpPr>
        <p:spPr/>
        <p:txBody>
          <a:bodyPr/>
          <a:lstStyle/>
          <a:p>
            <a:fld id="{70AB8518-E641-4A07-8E73-96DBD422F2ED}" type="slidenum">
              <a:rPr lang="en-US" smtClean="0"/>
              <a:t>7</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3232" y="230188"/>
            <a:ext cx="1977238" cy="603530"/>
          </a:xfrm>
          <a:prstGeom prst="rect">
            <a:avLst/>
          </a:prstGeom>
        </p:spPr>
      </p:pic>
    </p:spTree>
    <p:extLst>
      <p:ext uri="{BB962C8B-B14F-4D97-AF65-F5344CB8AC3E}">
        <p14:creationId xmlns:p14="http://schemas.microsoft.com/office/powerpoint/2010/main" val="28533859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a:r>
            <a:br>
              <a:rPr lang="en-US" dirty="0" smtClean="0"/>
            </a:br>
            <a:r>
              <a:rPr lang="en-US" b="1" dirty="0" smtClean="0"/>
              <a:t>4. Tax/tax base increase mechanism</a:t>
            </a:r>
            <a:endParaRPr lang="en-US" dirty="0"/>
          </a:p>
        </p:txBody>
      </p:sp>
      <p:sp>
        <p:nvSpPr>
          <p:cNvPr id="3" name="Content Placeholder 2"/>
          <p:cNvSpPr>
            <a:spLocks noGrp="1"/>
          </p:cNvSpPr>
          <p:nvPr>
            <p:ph idx="1"/>
          </p:nvPr>
        </p:nvSpPr>
        <p:spPr>
          <a:xfrm>
            <a:off x="774192" y="1690688"/>
            <a:ext cx="10515600" cy="4351338"/>
          </a:xfrm>
        </p:spPr>
        <p:txBody>
          <a:bodyPr>
            <a:noAutofit/>
          </a:bodyPr>
          <a:lstStyle/>
          <a:p>
            <a:pPr marL="0" indent="0">
              <a:buNone/>
            </a:pPr>
            <a:r>
              <a:rPr lang="tr-TR" sz="2000" b="1" dirty="0" smtClean="0"/>
              <a:t>a) </a:t>
            </a:r>
            <a:r>
              <a:rPr lang="en-US" sz="2000" b="1" dirty="0" smtClean="0"/>
              <a:t>Corporate income tax base increase</a:t>
            </a:r>
            <a:endParaRPr lang="tr-TR" sz="2000" b="1" dirty="0" smtClean="0"/>
          </a:p>
          <a:p>
            <a:pPr marL="0" indent="0">
              <a:buNone/>
            </a:pPr>
            <a:r>
              <a:rPr lang="en-US" sz="2000" dirty="0" smtClean="0"/>
              <a:t/>
            </a:r>
            <a:br>
              <a:rPr lang="en-US" sz="2000" dirty="0" smtClean="0"/>
            </a:br>
            <a:endParaRPr lang="tr-TR" sz="2000" dirty="0" smtClean="0"/>
          </a:p>
          <a:p>
            <a:pPr marL="0" indent="0">
              <a:buNone/>
            </a:pPr>
            <a:endParaRPr lang="tr-TR" sz="2000" dirty="0" smtClean="0"/>
          </a:p>
          <a:p>
            <a:pPr marL="0" indent="0" algn="just">
              <a:buNone/>
            </a:pPr>
            <a:r>
              <a:rPr lang="tr-TR" sz="2000" dirty="0" smtClean="0"/>
              <a:t>C</a:t>
            </a:r>
            <a:r>
              <a:rPr lang="en-US" sz="2000" dirty="0" err="1" smtClean="0"/>
              <a:t>orporate</a:t>
            </a:r>
            <a:r>
              <a:rPr lang="en-US" sz="2000" dirty="0" smtClean="0"/>
              <a:t> </a:t>
            </a:r>
            <a:r>
              <a:rPr lang="en-US" sz="2000" dirty="0"/>
              <a:t>income tax inspection or </a:t>
            </a:r>
            <a:r>
              <a:rPr lang="en-US" sz="2000" dirty="0" smtClean="0"/>
              <a:t>assessment will</a:t>
            </a:r>
            <a:r>
              <a:rPr lang="tr-TR" sz="2000" dirty="0" smtClean="0"/>
              <a:t> not</a:t>
            </a:r>
            <a:r>
              <a:rPr lang="en-US" sz="2000" dirty="0" smtClean="0"/>
              <a:t> </a:t>
            </a:r>
            <a:r>
              <a:rPr lang="en-US" sz="2000" dirty="0"/>
              <a:t>be conducted on taxpayers for the taxation period in which they increased their corporate income tax </a:t>
            </a:r>
            <a:r>
              <a:rPr lang="en-US" sz="2000" dirty="0" smtClean="0"/>
              <a:t>base</a:t>
            </a:r>
            <a:r>
              <a:rPr lang="tr-TR" sz="2000" dirty="0" smtClean="0"/>
              <a:t>s.</a:t>
            </a:r>
            <a:r>
              <a:rPr lang="tr-TR" sz="2000" dirty="0"/>
              <a:t> </a:t>
            </a:r>
            <a:r>
              <a:rPr lang="en-US" sz="2000" dirty="0" smtClean="0"/>
              <a:t>The </a:t>
            </a:r>
            <a:r>
              <a:rPr lang="en-US" sz="2000" dirty="0"/>
              <a:t>increased tax base will be subject </a:t>
            </a:r>
            <a:r>
              <a:rPr lang="en-US" sz="2000" dirty="0" smtClean="0"/>
              <a:t>to</a:t>
            </a:r>
            <a:r>
              <a:rPr lang="tr-TR" sz="2000" dirty="0" smtClean="0"/>
              <a:t> </a:t>
            </a:r>
            <a:r>
              <a:rPr lang="tr-TR" sz="2000" dirty="0" smtClean="0"/>
              <a:t>20</a:t>
            </a:r>
            <a:r>
              <a:rPr lang="en-US" sz="2000" dirty="0" smtClean="0"/>
              <a:t>%</a:t>
            </a:r>
            <a:r>
              <a:rPr lang="tr-TR" sz="2000" dirty="0" smtClean="0"/>
              <a:t> </a:t>
            </a:r>
            <a:r>
              <a:rPr lang="tr-TR" sz="2000" dirty="0" smtClean="0"/>
              <a:t>of corporate</a:t>
            </a:r>
            <a:r>
              <a:rPr lang="tr-TR" sz="2000" dirty="0"/>
              <a:t> </a:t>
            </a:r>
            <a:r>
              <a:rPr lang="tr-TR" sz="2000" dirty="0" smtClean="0"/>
              <a:t>income tax</a:t>
            </a:r>
            <a:r>
              <a:rPr lang="en-US" sz="2000" dirty="0" smtClean="0"/>
              <a:t>. </a:t>
            </a:r>
            <a:r>
              <a:rPr lang="en-US" sz="2000" dirty="0"/>
              <a:t>This rate </a:t>
            </a:r>
            <a:r>
              <a:rPr lang="tr-TR" sz="2000" dirty="0" err="1" smtClean="0"/>
              <a:t>will</a:t>
            </a:r>
            <a:r>
              <a:rPr lang="tr-TR" sz="2000" dirty="0" smtClean="0"/>
              <a:t> </a:t>
            </a:r>
            <a:r>
              <a:rPr lang="en-US" sz="2000" dirty="0" smtClean="0"/>
              <a:t>reduce </a:t>
            </a:r>
            <a:r>
              <a:rPr lang="en-US" sz="2000" dirty="0"/>
              <a:t>to 15% if the taxpayers </a:t>
            </a:r>
            <a:endParaRPr lang="tr-TR" sz="2000" dirty="0" smtClean="0"/>
          </a:p>
          <a:p>
            <a:pPr marL="0" indent="0" algn="just">
              <a:buNone/>
            </a:pPr>
            <a:r>
              <a:rPr lang="tr-TR" sz="2000" dirty="0" smtClean="0"/>
              <a:t> 1) </a:t>
            </a:r>
            <a:r>
              <a:rPr lang="en-US" sz="2000" dirty="0" smtClean="0"/>
              <a:t>file </a:t>
            </a:r>
            <a:r>
              <a:rPr lang="en-US" sz="2000" dirty="0"/>
              <a:t>their corporate income tax return in due time for the fiscal year of which they want to increase the corporate income tax </a:t>
            </a:r>
            <a:r>
              <a:rPr lang="en-US" sz="2000" dirty="0" smtClean="0"/>
              <a:t>base;</a:t>
            </a:r>
            <a:endParaRPr lang="tr-TR" sz="2000" dirty="0" smtClean="0"/>
          </a:p>
          <a:p>
            <a:pPr marL="0" indent="0" algn="just">
              <a:buNone/>
            </a:pPr>
            <a:r>
              <a:rPr lang="tr-TR" sz="2000" dirty="0" smtClean="0"/>
              <a:t>2) </a:t>
            </a:r>
            <a:r>
              <a:rPr lang="en-US" sz="2000" dirty="0" smtClean="0"/>
              <a:t>duly </a:t>
            </a:r>
            <a:r>
              <a:rPr lang="en-US" sz="2000" dirty="0"/>
              <a:t>paid the taxes due; </a:t>
            </a:r>
            <a:r>
              <a:rPr lang="tr-TR" sz="2000" dirty="0"/>
              <a:t> </a:t>
            </a:r>
            <a:endParaRPr lang="tr-TR" sz="2000" dirty="0" smtClean="0"/>
          </a:p>
          <a:p>
            <a:pPr marL="0" indent="0" algn="just">
              <a:buNone/>
            </a:pPr>
            <a:r>
              <a:rPr lang="tr-TR" sz="2000" dirty="0" smtClean="0"/>
              <a:t>3)</a:t>
            </a:r>
            <a:r>
              <a:rPr lang="en-US" sz="2000" dirty="0" smtClean="0"/>
              <a:t> </a:t>
            </a:r>
            <a:r>
              <a:rPr lang="en-US" sz="2000" dirty="0"/>
              <a:t>do not benefit from the tax amnesty for tax receivables at the litigation stage or finalized tax receivables provided in the Law</a:t>
            </a:r>
            <a:r>
              <a:rPr lang="en-US" sz="2000" dirty="0" smtClean="0"/>
              <a:t>.</a:t>
            </a:r>
            <a:endParaRPr lang="en-US" sz="2000" dirty="0"/>
          </a:p>
        </p:txBody>
      </p:sp>
      <p:graphicFrame>
        <p:nvGraphicFramePr>
          <p:cNvPr id="4" name="Table 3"/>
          <p:cNvGraphicFramePr>
            <a:graphicFrameLocks noGrp="1"/>
          </p:cNvGraphicFramePr>
          <p:nvPr>
            <p:extLst>
              <p:ext uri="{D42A27DB-BD31-4B8C-83A1-F6EECF244321}">
                <p14:modId xmlns:p14="http://schemas.microsoft.com/office/powerpoint/2010/main" val="472358019"/>
              </p:ext>
            </p:extLst>
          </p:nvPr>
        </p:nvGraphicFramePr>
        <p:xfrm>
          <a:off x="838200" y="2276856"/>
          <a:ext cx="10543030" cy="736600"/>
        </p:xfrm>
        <a:graphic>
          <a:graphicData uri="http://schemas.openxmlformats.org/drawingml/2006/table">
            <a:tbl>
              <a:tblPr firstRow="1" bandRow="1">
                <a:tableStyleId>{D7AC3CCA-C797-4891-BE02-D94E43425B78}</a:tableStyleId>
              </a:tblPr>
              <a:tblGrid>
                <a:gridCol w="2108606"/>
                <a:gridCol w="2108606"/>
                <a:gridCol w="2108606"/>
                <a:gridCol w="1912387"/>
                <a:gridCol w="2304825"/>
              </a:tblGrid>
              <a:tr h="358173">
                <a:tc>
                  <a:txBody>
                    <a:bodyPr/>
                    <a:lstStyle/>
                    <a:p>
                      <a:pPr algn="ctr"/>
                      <a:r>
                        <a:rPr lang="tr-TR" dirty="0" smtClean="0"/>
                        <a:t>2013</a:t>
                      </a:r>
                      <a:endParaRPr lang="en-US"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tr-TR" dirty="0" smtClean="0"/>
                        <a:t>2014</a:t>
                      </a:r>
                      <a:endParaRPr lang="en-US"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tr-TR" dirty="0" smtClean="0"/>
                        <a:t>2015</a:t>
                      </a:r>
                      <a:endParaRPr lang="en-US"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tr-TR" dirty="0" smtClean="0"/>
                        <a:t>2016</a:t>
                      </a:r>
                      <a:endParaRPr lang="en-US"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tr-TR" dirty="0" smtClean="0"/>
                        <a:t>2017</a:t>
                      </a:r>
                      <a:endParaRPr lang="en-US"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pPr algn="ctr"/>
                      <a:r>
                        <a:rPr lang="tr-TR" dirty="0" smtClean="0"/>
                        <a:t>35%</a:t>
                      </a:r>
                      <a:endParaRPr lang="en-US"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tr-TR" dirty="0" smtClean="0"/>
                        <a:t>30%</a:t>
                      </a:r>
                      <a:endParaRPr lang="en-US"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tr-TR" dirty="0" smtClean="0"/>
                        <a:t>25%</a:t>
                      </a:r>
                      <a:endParaRPr lang="en-US"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tr-TR" dirty="0" smtClean="0"/>
                        <a:t>20%</a:t>
                      </a:r>
                      <a:endParaRPr lang="en-US"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tr-TR" dirty="0" smtClean="0"/>
                        <a:t>15%</a:t>
                      </a:r>
                      <a:endParaRPr lang="en-US"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5" name="Slide Number Placeholder 4"/>
          <p:cNvSpPr>
            <a:spLocks noGrp="1"/>
          </p:cNvSpPr>
          <p:nvPr>
            <p:ph type="sldNum" sz="quarter" idx="12"/>
          </p:nvPr>
        </p:nvSpPr>
        <p:spPr/>
        <p:txBody>
          <a:bodyPr/>
          <a:lstStyle/>
          <a:p>
            <a:fld id="{70AB8518-E641-4A07-8E73-96DBD422F2ED}" type="slidenum">
              <a:rPr lang="en-US" smtClean="0"/>
              <a:t>8</a:t>
            </a:fld>
            <a:endParaRPr lang="en-US"/>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3232" y="230188"/>
            <a:ext cx="1977238" cy="603530"/>
          </a:xfrm>
          <a:prstGeom prst="rect">
            <a:avLst/>
          </a:prstGeom>
        </p:spPr>
      </p:pic>
    </p:spTree>
    <p:extLst>
      <p:ext uri="{BB962C8B-B14F-4D97-AF65-F5344CB8AC3E}">
        <p14:creationId xmlns:p14="http://schemas.microsoft.com/office/powerpoint/2010/main" val="8249067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18901"/>
          </a:xfrm>
        </p:spPr>
        <p:txBody>
          <a:bodyPr/>
          <a:lstStyle/>
          <a:p>
            <a:r>
              <a:rPr lang="en-US" b="1" dirty="0" smtClean="0"/>
              <a:t>Corporate income tax base increase</a:t>
            </a:r>
            <a:endParaRPr lang="en-US" dirty="0"/>
          </a:p>
        </p:txBody>
      </p:sp>
      <p:sp>
        <p:nvSpPr>
          <p:cNvPr id="3" name="Content Placeholder 2"/>
          <p:cNvSpPr>
            <a:spLocks noGrp="1"/>
          </p:cNvSpPr>
          <p:nvPr>
            <p:ph idx="1"/>
          </p:nvPr>
        </p:nvSpPr>
        <p:spPr>
          <a:xfrm>
            <a:off x="838200" y="1384026"/>
            <a:ext cx="10515600" cy="4223398"/>
          </a:xfrm>
        </p:spPr>
        <p:txBody>
          <a:bodyPr>
            <a:normAutofit/>
          </a:bodyPr>
          <a:lstStyle/>
          <a:p>
            <a:pPr algn="just"/>
            <a:r>
              <a:rPr lang="en-US" dirty="0" smtClean="0"/>
              <a:t>If the corporate income tax return </a:t>
            </a:r>
            <a:r>
              <a:rPr lang="tr-TR" dirty="0" err="1" smtClean="0"/>
              <a:t>exhibits</a:t>
            </a:r>
            <a:r>
              <a:rPr lang="tr-TR" dirty="0" smtClean="0"/>
              <a:t> </a:t>
            </a:r>
            <a:r>
              <a:rPr lang="en-US" dirty="0" smtClean="0"/>
              <a:t>that the company is operating at a loss, no tax base is created, or no corporate income tax return was filed, the</a:t>
            </a:r>
            <a:r>
              <a:rPr lang="tr-TR" dirty="0" smtClean="0"/>
              <a:t>n </a:t>
            </a:r>
            <a:r>
              <a:rPr lang="tr-TR" dirty="0" err="1" smtClean="0"/>
              <a:t>the</a:t>
            </a:r>
            <a:r>
              <a:rPr lang="en-US" dirty="0" smtClean="0"/>
              <a:t> increased tax bases cannot be less than</a:t>
            </a:r>
            <a:r>
              <a:rPr lang="tr-TR" dirty="0" smtClean="0"/>
              <a:t>;</a:t>
            </a:r>
          </a:p>
          <a:p>
            <a:endParaRPr lang="tr-TR" dirty="0"/>
          </a:p>
          <a:p>
            <a:endParaRPr lang="tr-TR" dirty="0" smtClean="0"/>
          </a:p>
          <a:p>
            <a:r>
              <a:rPr lang="en-US" b="1" dirty="0" smtClean="0"/>
              <a:t>b</a:t>
            </a:r>
            <a:r>
              <a:rPr lang="en-US" b="1" dirty="0"/>
              <a:t>) VAT increase</a:t>
            </a:r>
            <a:r>
              <a:rPr lang="en-US" dirty="0" smtClean="0"/>
              <a:t/>
            </a:r>
            <a:br>
              <a:rPr lang="en-US" dirty="0" smtClean="0"/>
            </a:br>
            <a:r>
              <a:rPr lang="en-US" dirty="0" smtClean="0"/>
              <a:t>No </a:t>
            </a:r>
            <a:r>
              <a:rPr lang="en-US" dirty="0"/>
              <a:t>VAT inspection </a:t>
            </a:r>
            <a:r>
              <a:rPr lang="en-US" dirty="0" smtClean="0"/>
              <a:t>or</a:t>
            </a:r>
            <a:r>
              <a:rPr lang="tr-TR" dirty="0" smtClean="0"/>
              <a:t> </a:t>
            </a:r>
            <a:r>
              <a:rPr lang="en-US" dirty="0" smtClean="0"/>
              <a:t>assessment </a:t>
            </a:r>
            <a:r>
              <a:rPr lang="en-US" dirty="0"/>
              <a:t>will be conducted for VAT taxpayers for the taxation </a:t>
            </a:r>
            <a:r>
              <a:rPr lang="en-US" dirty="0" smtClean="0"/>
              <a:t>periods</a:t>
            </a:r>
            <a:r>
              <a:rPr lang="tr-TR" dirty="0"/>
              <a:t> </a:t>
            </a:r>
            <a:r>
              <a:rPr lang="tr-TR" dirty="0" err="1" smtClean="0"/>
              <a:t>that</a:t>
            </a:r>
            <a:r>
              <a:rPr lang="en-US" dirty="0" smtClean="0"/>
              <a:t> </a:t>
            </a:r>
            <a:r>
              <a:rPr lang="en-US" dirty="0"/>
              <a:t>they increased their VAT calculated in their VAT returns for each taxation </a:t>
            </a:r>
            <a:r>
              <a:rPr lang="en-US" dirty="0" smtClean="0"/>
              <a:t>period</a:t>
            </a:r>
            <a:r>
              <a:rPr lang="tr-TR" dirty="0" smtClean="0"/>
              <a:t> </a:t>
            </a:r>
            <a:r>
              <a:rPr lang="tr-TR" dirty="0" err="1" smtClean="0"/>
              <a:t>higher</a:t>
            </a:r>
            <a:r>
              <a:rPr lang="tr-TR" dirty="0" smtClean="0"/>
              <a:t> </a:t>
            </a:r>
            <a:r>
              <a:rPr lang="en-US" dirty="0" smtClean="0"/>
              <a:t>than</a:t>
            </a:r>
            <a:r>
              <a:rPr lang="tr-TR" dirty="0" smtClean="0"/>
              <a:t>;</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682809491"/>
              </p:ext>
            </p:extLst>
          </p:nvPr>
        </p:nvGraphicFramePr>
        <p:xfrm>
          <a:off x="1179457" y="2613550"/>
          <a:ext cx="8128000" cy="741680"/>
        </p:xfrm>
        <a:graphic>
          <a:graphicData uri="http://schemas.openxmlformats.org/drawingml/2006/table">
            <a:tbl>
              <a:tblPr firstRow="1" bandRow="1">
                <a:tableStyleId>{D7AC3CCA-C797-4891-BE02-D94E43425B78}</a:tableStyleId>
              </a:tblPr>
              <a:tblGrid>
                <a:gridCol w="1625600"/>
                <a:gridCol w="1625600"/>
                <a:gridCol w="1625600"/>
                <a:gridCol w="1625600"/>
                <a:gridCol w="1625600"/>
              </a:tblGrid>
              <a:tr h="370840">
                <a:tc>
                  <a:txBody>
                    <a:bodyPr/>
                    <a:lstStyle/>
                    <a:p>
                      <a:pPr algn="ctr"/>
                      <a:r>
                        <a:rPr lang="tr-TR" dirty="0" smtClean="0"/>
                        <a:t>2013</a:t>
                      </a:r>
                      <a:endParaRPr lang="en-US"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FF"/>
                    </a:solidFill>
                  </a:tcPr>
                </a:tc>
                <a:tc>
                  <a:txBody>
                    <a:bodyPr/>
                    <a:lstStyle/>
                    <a:p>
                      <a:pPr algn="ctr"/>
                      <a:r>
                        <a:rPr lang="tr-TR" dirty="0" smtClean="0"/>
                        <a:t>2014</a:t>
                      </a:r>
                      <a:endParaRPr lang="en-US"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FF"/>
                    </a:solidFill>
                  </a:tcPr>
                </a:tc>
                <a:tc>
                  <a:txBody>
                    <a:bodyPr/>
                    <a:lstStyle/>
                    <a:p>
                      <a:pPr algn="ctr"/>
                      <a:r>
                        <a:rPr lang="tr-TR" dirty="0" smtClean="0"/>
                        <a:t>2015</a:t>
                      </a:r>
                      <a:endParaRPr lang="en-US"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FF"/>
                    </a:solidFill>
                  </a:tcPr>
                </a:tc>
                <a:tc>
                  <a:txBody>
                    <a:bodyPr/>
                    <a:lstStyle/>
                    <a:p>
                      <a:pPr algn="ctr"/>
                      <a:r>
                        <a:rPr lang="tr-TR" dirty="0" smtClean="0"/>
                        <a:t>2016</a:t>
                      </a:r>
                      <a:endParaRPr lang="en-US"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FF"/>
                    </a:solidFill>
                  </a:tcPr>
                </a:tc>
                <a:tc>
                  <a:txBody>
                    <a:bodyPr/>
                    <a:lstStyle/>
                    <a:p>
                      <a:pPr algn="ctr"/>
                      <a:r>
                        <a:rPr lang="tr-TR" dirty="0" smtClean="0"/>
                        <a:t>2017</a:t>
                      </a:r>
                      <a:endParaRPr lang="en-US"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FF"/>
                    </a:solidFill>
                  </a:tcPr>
                </a:tc>
              </a:tr>
              <a:tr h="370840">
                <a:tc>
                  <a:txBody>
                    <a:bodyPr/>
                    <a:lstStyle/>
                    <a:p>
                      <a:pPr algn="ctr"/>
                      <a:r>
                        <a:rPr lang="en-US" dirty="0" smtClean="0"/>
                        <a:t>TRY 36,190</a:t>
                      </a:r>
                      <a:endParaRPr lang="en-US"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FF"/>
                    </a:solidFill>
                  </a:tcPr>
                </a:tc>
                <a:tc>
                  <a:txBody>
                    <a:bodyPr/>
                    <a:lstStyle/>
                    <a:p>
                      <a:pPr algn="ctr"/>
                      <a:r>
                        <a:rPr lang="en-US" dirty="0" smtClean="0"/>
                        <a:t>TRY 38,323 </a:t>
                      </a:r>
                      <a:endParaRPr lang="en-US"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FF"/>
                    </a:solidFill>
                  </a:tcPr>
                </a:tc>
                <a:tc>
                  <a:txBody>
                    <a:bodyPr/>
                    <a:lstStyle/>
                    <a:p>
                      <a:pPr algn="ctr"/>
                      <a:r>
                        <a:rPr lang="en-US" dirty="0" smtClean="0"/>
                        <a:t>TRY 40,701 </a:t>
                      </a:r>
                      <a:endParaRPr lang="en-US"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FF"/>
                    </a:solidFill>
                  </a:tcPr>
                </a:tc>
                <a:tc>
                  <a:txBody>
                    <a:bodyPr/>
                    <a:lstStyle/>
                    <a:p>
                      <a:pPr algn="ctr"/>
                      <a:r>
                        <a:rPr lang="en-US" dirty="0" smtClean="0"/>
                        <a:t>TRY 43,260 </a:t>
                      </a:r>
                      <a:endParaRPr lang="en-US"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FF"/>
                    </a:solidFill>
                  </a:tcPr>
                </a:tc>
                <a:tc>
                  <a:txBody>
                    <a:bodyPr/>
                    <a:lstStyle/>
                    <a:p>
                      <a:pPr algn="ctr"/>
                      <a:r>
                        <a:rPr lang="en-US" dirty="0" smtClean="0"/>
                        <a:t>TRY 49,037 </a:t>
                      </a:r>
                      <a:endParaRPr lang="en-US"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FF"/>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4220450561"/>
              </p:ext>
            </p:extLst>
          </p:nvPr>
        </p:nvGraphicFramePr>
        <p:xfrm>
          <a:off x="576070" y="5614670"/>
          <a:ext cx="11274555" cy="741680"/>
        </p:xfrm>
        <a:graphic>
          <a:graphicData uri="http://schemas.openxmlformats.org/drawingml/2006/table">
            <a:tbl>
              <a:tblPr firstRow="1" bandRow="1">
                <a:tableStyleId>{5C22544A-7EE6-4342-B048-85BDC9FD1C3A}</a:tableStyleId>
              </a:tblPr>
              <a:tblGrid>
                <a:gridCol w="2254911"/>
                <a:gridCol w="2254911"/>
                <a:gridCol w="2254911"/>
                <a:gridCol w="2254911"/>
                <a:gridCol w="2254911"/>
              </a:tblGrid>
              <a:tr h="370840">
                <a:tc>
                  <a:txBody>
                    <a:bodyPr/>
                    <a:lstStyle/>
                    <a:p>
                      <a:pPr algn="ctr"/>
                      <a:r>
                        <a:rPr lang="tr-TR" dirty="0" smtClean="0">
                          <a:solidFill>
                            <a:schemeClr val="tx1"/>
                          </a:solidFill>
                        </a:rPr>
                        <a:t>2013</a:t>
                      </a:r>
                      <a:endParaRPr lang="en-US" dirty="0">
                        <a:solidFill>
                          <a:schemeClr val="tx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FF"/>
                    </a:solidFill>
                  </a:tcPr>
                </a:tc>
                <a:tc>
                  <a:txBody>
                    <a:bodyPr/>
                    <a:lstStyle/>
                    <a:p>
                      <a:pPr algn="ctr"/>
                      <a:r>
                        <a:rPr lang="tr-TR" dirty="0" smtClean="0">
                          <a:solidFill>
                            <a:schemeClr val="tx1"/>
                          </a:solidFill>
                        </a:rPr>
                        <a:t>2014</a:t>
                      </a:r>
                      <a:endParaRPr lang="en-US" dirty="0">
                        <a:solidFill>
                          <a:schemeClr val="tx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FF"/>
                    </a:solidFill>
                  </a:tcPr>
                </a:tc>
                <a:tc>
                  <a:txBody>
                    <a:bodyPr/>
                    <a:lstStyle/>
                    <a:p>
                      <a:pPr algn="ctr"/>
                      <a:r>
                        <a:rPr lang="tr-TR" dirty="0" smtClean="0">
                          <a:solidFill>
                            <a:schemeClr val="tx1"/>
                          </a:solidFill>
                        </a:rPr>
                        <a:t>2015</a:t>
                      </a:r>
                      <a:endParaRPr lang="en-US" dirty="0">
                        <a:solidFill>
                          <a:schemeClr val="tx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FF"/>
                    </a:solidFill>
                  </a:tcPr>
                </a:tc>
                <a:tc>
                  <a:txBody>
                    <a:bodyPr/>
                    <a:lstStyle/>
                    <a:p>
                      <a:pPr algn="ctr"/>
                      <a:r>
                        <a:rPr lang="tr-TR" dirty="0" smtClean="0">
                          <a:solidFill>
                            <a:schemeClr val="tx1"/>
                          </a:solidFill>
                        </a:rPr>
                        <a:t>2016</a:t>
                      </a:r>
                      <a:endParaRPr lang="en-US" dirty="0">
                        <a:solidFill>
                          <a:schemeClr val="tx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FF"/>
                    </a:solidFill>
                  </a:tcPr>
                </a:tc>
                <a:tc>
                  <a:txBody>
                    <a:bodyPr/>
                    <a:lstStyle/>
                    <a:p>
                      <a:pPr algn="ctr"/>
                      <a:r>
                        <a:rPr lang="tr-TR" dirty="0" smtClean="0">
                          <a:solidFill>
                            <a:schemeClr val="tx1"/>
                          </a:solidFill>
                        </a:rPr>
                        <a:t>2017</a:t>
                      </a:r>
                      <a:endParaRPr lang="en-US" dirty="0">
                        <a:solidFill>
                          <a:schemeClr val="tx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FF"/>
                    </a:solidFill>
                  </a:tcPr>
                </a:tc>
              </a:tr>
              <a:tr h="370840">
                <a:tc>
                  <a:txBody>
                    <a:bodyPr/>
                    <a:lstStyle/>
                    <a:p>
                      <a:pPr algn="ctr"/>
                      <a:r>
                        <a:rPr lang="tr-TR" dirty="0" smtClean="0">
                          <a:solidFill>
                            <a:schemeClr val="tx1"/>
                          </a:solidFill>
                        </a:rPr>
                        <a:t>3.5%</a:t>
                      </a:r>
                      <a:endParaRPr lang="en-US" dirty="0">
                        <a:solidFill>
                          <a:schemeClr val="tx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FF"/>
                    </a:solidFill>
                  </a:tcPr>
                </a:tc>
                <a:tc>
                  <a:txBody>
                    <a:bodyPr/>
                    <a:lstStyle/>
                    <a:p>
                      <a:pPr algn="ctr"/>
                      <a:r>
                        <a:rPr lang="tr-TR" dirty="0" smtClean="0">
                          <a:solidFill>
                            <a:schemeClr val="tx1"/>
                          </a:solidFill>
                        </a:rPr>
                        <a:t>3%</a:t>
                      </a:r>
                      <a:endParaRPr lang="en-US" dirty="0">
                        <a:solidFill>
                          <a:schemeClr val="tx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FF"/>
                    </a:solidFill>
                  </a:tcPr>
                </a:tc>
                <a:tc>
                  <a:txBody>
                    <a:bodyPr/>
                    <a:lstStyle/>
                    <a:p>
                      <a:pPr algn="ctr"/>
                      <a:r>
                        <a:rPr lang="tr-TR" dirty="0" smtClean="0">
                          <a:solidFill>
                            <a:schemeClr val="tx1"/>
                          </a:solidFill>
                        </a:rPr>
                        <a:t>2.5%</a:t>
                      </a:r>
                      <a:endParaRPr lang="en-US" dirty="0">
                        <a:solidFill>
                          <a:schemeClr val="tx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FF"/>
                    </a:solidFill>
                  </a:tcPr>
                </a:tc>
                <a:tc>
                  <a:txBody>
                    <a:bodyPr/>
                    <a:lstStyle/>
                    <a:p>
                      <a:pPr algn="ctr"/>
                      <a:r>
                        <a:rPr lang="tr-TR" dirty="0" smtClean="0">
                          <a:solidFill>
                            <a:schemeClr val="tx1"/>
                          </a:solidFill>
                        </a:rPr>
                        <a:t>2%</a:t>
                      </a:r>
                      <a:endParaRPr lang="en-US" dirty="0">
                        <a:solidFill>
                          <a:schemeClr val="tx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FF"/>
                    </a:solidFill>
                  </a:tcPr>
                </a:tc>
                <a:tc>
                  <a:txBody>
                    <a:bodyPr/>
                    <a:lstStyle/>
                    <a:p>
                      <a:pPr algn="ctr"/>
                      <a:r>
                        <a:rPr lang="tr-TR" dirty="0" smtClean="0">
                          <a:solidFill>
                            <a:schemeClr val="tx1"/>
                          </a:solidFill>
                        </a:rPr>
                        <a:t>1.5%</a:t>
                      </a:r>
                      <a:endParaRPr lang="en-US" dirty="0">
                        <a:solidFill>
                          <a:schemeClr val="tx1"/>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FF"/>
                    </a:solidFill>
                  </a:tcPr>
                </a:tc>
              </a:tr>
            </a:tbl>
          </a:graphicData>
        </a:graphic>
      </p:graphicFrame>
      <p:sp>
        <p:nvSpPr>
          <p:cNvPr id="6" name="Slide Number Placeholder 5"/>
          <p:cNvSpPr>
            <a:spLocks noGrp="1"/>
          </p:cNvSpPr>
          <p:nvPr>
            <p:ph type="sldNum" sz="quarter" idx="12"/>
          </p:nvPr>
        </p:nvSpPr>
        <p:spPr/>
        <p:txBody>
          <a:bodyPr/>
          <a:lstStyle/>
          <a:p>
            <a:fld id="{70AB8518-E641-4A07-8E73-96DBD422F2ED}" type="slidenum">
              <a:rPr lang="en-US" smtClean="0"/>
              <a:t>9</a:t>
            </a:fld>
            <a:endParaRPr lang="en-US"/>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3232" y="230188"/>
            <a:ext cx="1977238" cy="603530"/>
          </a:xfrm>
          <a:prstGeom prst="rect">
            <a:avLst/>
          </a:prstGeom>
        </p:spPr>
      </p:pic>
    </p:spTree>
    <p:extLst>
      <p:ext uri="{BB962C8B-B14F-4D97-AF65-F5344CB8AC3E}">
        <p14:creationId xmlns:p14="http://schemas.microsoft.com/office/powerpoint/2010/main" val="23563501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270</TotalTime>
  <Words>1162</Words>
  <Application>Microsoft Office PowerPoint</Application>
  <PresentationFormat>Widescreen</PresentationFormat>
  <Paragraphs>141</Paragraphs>
  <Slides>17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Wingdings</vt:lpstr>
      <vt:lpstr>Office Theme</vt:lpstr>
      <vt:lpstr>Provisions of Turkey Tax Amnesty Law</vt:lpstr>
      <vt:lpstr>Recent Development</vt:lpstr>
      <vt:lpstr>What Does the Law Say?</vt:lpstr>
      <vt:lpstr>What Does the Law Say?</vt:lpstr>
      <vt:lpstr>What Does the Law Say?</vt:lpstr>
      <vt:lpstr>2. Tax receivables that are not finalized or are in litigation</vt:lpstr>
      <vt:lpstr>3. Taxes under tax inspection or assessment</vt:lpstr>
      <vt:lpstr> 4. Tax/tax base increase mechanism</vt:lpstr>
      <vt:lpstr>Corporate income tax base increase</vt:lpstr>
      <vt:lpstr>5. Business records correction</vt:lpstr>
      <vt:lpstr>5. Business records correction</vt:lpstr>
      <vt:lpstr>6. Payment methods</vt:lpstr>
      <vt:lpstr>7. Asset peace incentive</vt:lpstr>
      <vt:lpstr>Assets in abroad</vt:lpstr>
      <vt:lpstr>Assets in abroad</vt:lpstr>
      <vt:lpstr>Assets in Turkey but not recorded in legal books</vt:lpstr>
      <vt:lpstr> Exemption for foreign income</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Turkey Passes Tax Amnesty Law</dc:title>
  <dc:creator>Fatih Güven</dc:creator>
  <cp:lastModifiedBy>Fatih Güven [Grant Thornton-TR]</cp:lastModifiedBy>
  <cp:revision>22</cp:revision>
  <dcterms:created xsi:type="dcterms:W3CDTF">2018-05-23T20:16:44Z</dcterms:created>
  <dcterms:modified xsi:type="dcterms:W3CDTF">2018-05-24T11:19:20Z</dcterms:modified>
</cp:coreProperties>
</file>